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handoutMasterIdLst>
    <p:handoutMasterId r:id="rId84"/>
  </p:handoutMasterIdLst>
  <p:sldIdLst>
    <p:sldId id="319" r:id="rId2"/>
    <p:sldId id="335" r:id="rId3"/>
    <p:sldId id="269" r:id="rId4"/>
    <p:sldId id="260" r:id="rId5"/>
    <p:sldId id="262" r:id="rId6"/>
    <p:sldId id="270" r:id="rId7"/>
    <p:sldId id="261" r:id="rId8"/>
    <p:sldId id="271" r:id="rId9"/>
    <p:sldId id="263" r:id="rId10"/>
    <p:sldId id="264" r:id="rId11"/>
    <p:sldId id="265" r:id="rId12"/>
    <p:sldId id="266" r:id="rId13"/>
    <p:sldId id="267" r:id="rId14"/>
    <p:sldId id="268" r:id="rId15"/>
    <p:sldId id="273" r:id="rId16"/>
    <p:sldId id="27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256" r:id="rId30"/>
    <p:sldId id="257" r:id="rId31"/>
    <p:sldId id="258" r:id="rId32"/>
    <p:sldId id="259"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36" r:id="rId78"/>
    <p:sldId id="337" r:id="rId79"/>
    <p:sldId id="338" r:id="rId80"/>
    <p:sldId id="339" r:id="rId81"/>
    <p:sldId id="34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7DEA37-0896-41A1-9029-C1BB78B6F003}" v="1242" dt="2021-06-07T13:48:32.315"/>
    <p1510:client id="{D39263E1-D698-8C78-B28A-F01C1E41BEF2}" v="107" dt="2021-06-07T14:13:05.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87045" autoAdjust="0"/>
  </p:normalViewPr>
  <p:slideViewPr>
    <p:cSldViewPr snapToGrid="0">
      <p:cViewPr varScale="1">
        <p:scale>
          <a:sx n="58" d="100"/>
          <a:sy n="58" d="100"/>
        </p:scale>
        <p:origin x="120" y="44"/>
      </p:cViewPr>
      <p:guideLst/>
    </p:cSldViewPr>
  </p:slideViewPr>
  <p:notesTextViewPr>
    <p:cViewPr>
      <p:scale>
        <a:sx n="1" d="1"/>
        <a:sy n="1" d="1"/>
      </p:scale>
      <p:origin x="0" y="0"/>
    </p:cViewPr>
  </p:notesTextViewPr>
  <p:notesViewPr>
    <p:cSldViewPr snapToGrid="0">
      <p:cViewPr varScale="1">
        <p:scale>
          <a:sx n="51" d="100"/>
          <a:sy n="51" d="100"/>
        </p:scale>
        <p:origin x="2692"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4D04ED-7620-4A45-9F23-B6F9B862E96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0CEA685C-B708-4673-9DE4-F1BC06664E29}">
      <dgm:prSet/>
      <dgm:spPr/>
      <dgm:t>
        <a:bodyPr/>
        <a:lstStyle/>
        <a:p>
          <a:r>
            <a:rPr lang="vi-VN"/>
            <a:t>Giải phẫu</a:t>
          </a:r>
          <a:endParaRPr lang="en-US"/>
        </a:p>
      </dgm:t>
    </dgm:pt>
    <dgm:pt modelId="{4DAD2315-0C4F-4ECD-8283-123375BF56DA}" type="parTrans" cxnId="{DBB3FC78-C79D-4DD2-8549-BEB59B642A16}">
      <dgm:prSet/>
      <dgm:spPr/>
      <dgm:t>
        <a:bodyPr/>
        <a:lstStyle/>
        <a:p>
          <a:endParaRPr lang="en-US"/>
        </a:p>
      </dgm:t>
    </dgm:pt>
    <dgm:pt modelId="{A04C107D-8430-4F88-873E-AE789B25F769}" type="sibTrans" cxnId="{DBB3FC78-C79D-4DD2-8549-BEB59B642A16}">
      <dgm:prSet/>
      <dgm:spPr/>
      <dgm:t>
        <a:bodyPr/>
        <a:lstStyle/>
        <a:p>
          <a:endParaRPr lang="en-US"/>
        </a:p>
      </dgm:t>
    </dgm:pt>
    <dgm:pt modelId="{3212F92A-5BA9-4F61-9BAF-814DA2A17A24}">
      <dgm:prSet/>
      <dgm:spPr/>
      <dgm:t>
        <a:bodyPr/>
        <a:lstStyle/>
        <a:p>
          <a:r>
            <a:rPr lang="vi-VN"/>
            <a:t>Trình tự đọc CT scan</a:t>
          </a:r>
          <a:endParaRPr lang="en-US"/>
        </a:p>
      </dgm:t>
    </dgm:pt>
    <dgm:pt modelId="{8A1FA3EF-E542-4225-B77B-26BB7CFCA690}" type="parTrans" cxnId="{74F3430D-4BA0-49CD-B5F8-306371E8854A}">
      <dgm:prSet/>
      <dgm:spPr/>
      <dgm:t>
        <a:bodyPr/>
        <a:lstStyle/>
        <a:p>
          <a:endParaRPr lang="en-US"/>
        </a:p>
      </dgm:t>
    </dgm:pt>
    <dgm:pt modelId="{0E51374D-D309-4B7C-93B2-D731DB64CB6F}" type="sibTrans" cxnId="{74F3430D-4BA0-49CD-B5F8-306371E8854A}">
      <dgm:prSet/>
      <dgm:spPr/>
      <dgm:t>
        <a:bodyPr/>
        <a:lstStyle/>
        <a:p>
          <a:endParaRPr lang="en-US"/>
        </a:p>
      </dgm:t>
    </dgm:pt>
    <dgm:pt modelId="{0646DC71-5AAC-43BE-9426-133C2D09530C}">
      <dgm:prSet/>
      <dgm:spPr/>
      <dgm:t>
        <a:bodyPr/>
        <a:lstStyle/>
        <a:p>
          <a:r>
            <a:rPr lang="vi-VN"/>
            <a:t>Hình ảnh điển hình</a:t>
          </a:r>
          <a:endParaRPr lang="en-US"/>
        </a:p>
      </dgm:t>
    </dgm:pt>
    <dgm:pt modelId="{72D1411B-DE26-4015-8F3A-4501E710DD89}" type="parTrans" cxnId="{3E5AC614-6D05-4C20-9627-F418C9B0FD42}">
      <dgm:prSet/>
      <dgm:spPr/>
      <dgm:t>
        <a:bodyPr/>
        <a:lstStyle/>
        <a:p>
          <a:endParaRPr lang="en-US"/>
        </a:p>
      </dgm:t>
    </dgm:pt>
    <dgm:pt modelId="{0D00CEE8-E693-4EAC-8CEA-D339DE809BFA}" type="sibTrans" cxnId="{3E5AC614-6D05-4C20-9627-F418C9B0FD42}">
      <dgm:prSet/>
      <dgm:spPr/>
      <dgm:t>
        <a:bodyPr/>
        <a:lstStyle/>
        <a:p>
          <a:endParaRPr lang="en-US"/>
        </a:p>
      </dgm:t>
    </dgm:pt>
    <dgm:pt modelId="{6179795F-CB41-4DD4-ADFF-DADB8657F28F}">
      <dgm:prSet/>
      <dgm:spPr/>
      <dgm:t>
        <a:bodyPr/>
        <a:lstStyle/>
        <a:p>
          <a:r>
            <a:rPr lang="vi-VN"/>
            <a:t>Tình huống lâm sàng</a:t>
          </a:r>
          <a:endParaRPr lang="en-US"/>
        </a:p>
      </dgm:t>
    </dgm:pt>
    <dgm:pt modelId="{8D2092B1-6622-45E9-8309-1E45F96E0C80}" type="parTrans" cxnId="{7246BDBD-DBF0-4FCB-AD05-707D8535A00E}">
      <dgm:prSet/>
      <dgm:spPr/>
      <dgm:t>
        <a:bodyPr/>
        <a:lstStyle/>
        <a:p>
          <a:endParaRPr lang="en-US"/>
        </a:p>
      </dgm:t>
    </dgm:pt>
    <dgm:pt modelId="{4B54FDEF-2426-474B-9152-12C184920488}" type="sibTrans" cxnId="{7246BDBD-DBF0-4FCB-AD05-707D8535A00E}">
      <dgm:prSet/>
      <dgm:spPr/>
      <dgm:t>
        <a:bodyPr/>
        <a:lstStyle/>
        <a:p>
          <a:endParaRPr lang="en-US"/>
        </a:p>
      </dgm:t>
    </dgm:pt>
    <dgm:pt modelId="{85B1294F-6388-41AF-988C-348DCFFB0709}" type="pres">
      <dgm:prSet presAssocID="{3A4D04ED-7620-4A45-9F23-B6F9B862E96F}" presName="linear" presStyleCnt="0">
        <dgm:presLayoutVars>
          <dgm:animLvl val="lvl"/>
          <dgm:resizeHandles val="exact"/>
        </dgm:presLayoutVars>
      </dgm:prSet>
      <dgm:spPr/>
    </dgm:pt>
    <dgm:pt modelId="{EC913B02-CCD5-4DAE-9B0B-24925C898996}" type="pres">
      <dgm:prSet presAssocID="{0CEA685C-B708-4673-9DE4-F1BC06664E29}" presName="parentText" presStyleLbl="node1" presStyleIdx="0" presStyleCnt="4">
        <dgm:presLayoutVars>
          <dgm:chMax val="0"/>
          <dgm:bulletEnabled val="1"/>
        </dgm:presLayoutVars>
      </dgm:prSet>
      <dgm:spPr/>
    </dgm:pt>
    <dgm:pt modelId="{1C31D7FD-FAE3-4B29-9932-AC5AE31C710A}" type="pres">
      <dgm:prSet presAssocID="{A04C107D-8430-4F88-873E-AE789B25F769}" presName="spacer" presStyleCnt="0"/>
      <dgm:spPr/>
    </dgm:pt>
    <dgm:pt modelId="{DEB53870-7CC0-4FC5-9608-6A07FB7DB5D9}" type="pres">
      <dgm:prSet presAssocID="{3212F92A-5BA9-4F61-9BAF-814DA2A17A24}" presName="parentText" presStyleLbl="node1" presStyleIdx="1" presStyleCnt="4">
        <dgm:presLayoutVars>
          <dgm:chMax val="0"/>
          <dgm:bulletEnabled val="1"/>
        </dgm:presLayoutVars>
      </dgm:prSet>
      <dgm:spPr/>
    </dgm:pt>
    <dgm:pt modelId="{ABFC7C03-3B0F-4427-97B1-1951D1AD6859}" type="pres">
      <dgm:prSet presAssocID="{0E51374D-D309-4B7C-93B2-D731DB64CB6F}" presName="spacer" presStyleCnt="0"/>
      <dgm:spPr/>
    </dgm:pt>
    <dgm:pt modelId="{16339790-DC35-4065-8D32-6D5BBA259BA6}" type="pres">
      <dgm:prSet presAssocID="{0646DC71-5AAC-43BE-9426-133C2D09530C}" presName="parentText" presStyleLbl="node1" presStyleIdx="2" presStyleCnt="4">
        <dgm:presLayoutVars>
          <dgm:chMax val="0"/>
          <dgm:bulletEnabled val="1"/>
        </dgm:presLayoutVars>
      </dgm:prSet>
      <dgm:spPr/>
    </dgm:pt>
    <dgm:pt modelId="{C816EAC2-9379-419F-8811-CA5D58CFE7EC}" type="pres">
      <dgm:prSet presAssocID="{0D00CEE8-E693-4EAC-8CEA-D339DE809BFA}" presName="spacer" presStyleCnt="0"/>
      <dgm:spPr/>
    </dgm:pt>
    <dgm:pt modelId="{5C10BE67-E779-4EEB-98AD-8E01E9232CE2}" type="pres">
      <dgm:prSet presAssocID="{6179795F-CB41-4DD4-ADFF-DADB8657F28F}" presName="parentText" presStyleLbl="node1" presStyleIdx="3" presStyleCnt="4">
        <dgm:presLayoutVars>
          <dgm:chMax val="0"/>
          <dgm:bulletEnabled val="1"/>
        </dgm:presLayoutVars>
      </dgm:prSet>
      <dgm:spPr/>
    </dgm:pt>
  </dgm:ptLst>
  <dgm:cxnLst>
    <dgm:cxn modelId="{A63D5701-83AE-43CC-87F1-D6D15A5D1626}" type="presOf" srcId="{3A4D04ED-7620-4A45-9F23-B6F9B862E96F}" destId="{85B1294F-6388-41AF-988C-348DCFFB0709}" srcOrd="0" destOrd="0" presId="urn:microsoft.com/office/officeart/2005/8/layout/vList2"/>
    <dgm:cxn modelId="{74F3430D-4BA0-49CD-B5F8-306371E8854A}" srcId="{3A4D04ED-7620-4A45-9F23-B6F9B862E96F}" destId="{3212F92A-5BA9-4F61-9BAF-814DA2A17A24}" srcOrd="1" destOrd="0" parTransId="{8A1FA3EF-E542-4225-B77B-26BB7CFCA690}" sibTransId="{0E51374D-D309-4B7C-93B2-D731DB64CB6F}"/>
    <dgm:cxn modelId="{3E5AC614-6D05-4C20-9627-F418C9B0FD42}" srcId="{3A4D04ED-7620-4A45-9F23-B6F9B862E96F}" destId="{0646DC71-5AAC-43BE-9426-133C2D09530C}" srcOrd="2" destOrd="0" parTransId="{72D1411B-DE26-4015-8F3A-4501E710DD89}" sibTransId="{0D00CEE8-E693-4EAC-8CEA-D339DE809BFA}"/>
    <dgm:cxn modelId="{F8119764-F79E-488C-AFB5-C4ABE4D5AC3A}" type="presOf" srcId="{3212F92A-5BA9-4F61-9BAF-814DA2A17A24}" destId="{DEB53870-7CC0-4FC5-9608-6A07FB7DB5D9}" srcOrd="0" destOrd="0" presId="urn:microsoft.com/office/officeart/2005/8/layout/vList2"/>
    <dgm:cxn modelId="{DBB3FC78-C79D-4DD2-8549-BEB59B642A16}" srcId="{3A4D04ED-7620-4A45-9F23-B6F9B862E96F}" destId="{0CEA685C-B708-4673-9DE4-F1BC06664E29}" srcOrd="0" destOrd="0" parTransId="{4DAD2315-0C4F-4ECD-8283-123375BF56DA}" sibTransId="{A04C107D-8430-4F88-873E-AE789B25F769}"/>
    <dgm:cxn modelId="{B99D0B94-3602-49B2-8A03-9C91F8B7EA3B}" type="presOf" srcId="{0646DC71-5AAC-43BE-9426-133C2D09530C}" destId="{16339790-DC35-4065-8D32-6D5BBA259BA6}" srcOrd="0" destOrd="0" presId="urn:microsoft.com/office/officeart/2005/8/layout/vList2"/>
    <dgm:cxn modelId="{97C9EFA6-B971-483D-871D-5CD4CEB93B6F}" type="presOf" srcId="{0CEA685C-B708-4673-9DE4-F1BC06664E29}" destId="{EC913B02-CCD5-4DAE-9B0B-24925C898996}" srcOrd="0" destOrd="0" presId="urn:microsoft.com/office/officeart/2005/8/layout/vList2"/>
    <dgm:cxn modelId="{7246BDBD-DBF0-4FCB-AD05-707D8535A00E}" srcId="{3A4D04ED-7620-4A45-9F23-B6F9B862E96F}" destId="{6179795F-CB41-4DD4-ADFF-DADB8657F28F}" srcOrd="3" destOrd="0" parTransId="{8D2092B1-6622-45E9-8309-1E45F96E0C80}" sibTransId="{4B54FDEF-2426-474B-9152-12C184920488}"/>
    <dgm:cxn modelId="{B7B152DD-087B-40F2-A3B1-DDDF6018EE35}" type="presOf" srcId="{6179795F-CB41-4DD4-ADFF-DADB8657F28F}" destId="{5C10BE67-E779-4EEB-98AD-8E01E9232CE2}" srcOrd="0" destOrd="0" presId="urn:microsoft.com/office/officeart/2005/8/layout/vList2"/>
    <dgm:cxn modelId="{C08F4EF0-BD96-4AB1-968D-0FB51C626913}" type="presParOf" srcId="{85B1294F-6388-41AF-988C-348DCFFB0709}" destId="{EC913B02-CCD5-4DAE-9B0B-24925C898996}" srcOrd="0" destOrd="0" presId="urn:microsoft.com/office/officeart/2005/8/layout/vList2"/>
    <dgm:cxn modelId="{366EA544-45A4-4C09-8D37-52691FD26B62}" type="presParOf" srcId="{85B1294F-6388-41AF-988C-348DCFFB0709}" destId="{1C31D7FD-FAE3-4B29-9932-AC5AE31C710A}" srcOrd="1" destOrd="0" presId="urn:microsoft.com/office/officeart/2005/8/layout/vList2"/>
    <dgm:cxn modelId="{24F6EB1D-873F-493D-A4B4-37B0F4876F59}" type="presParOf" srcId="{85B1294F-6388-41AF-988C-348DCFFB0709}" destId="{DEB53870-7CC0-4FC5-9608-6A07FB7DB5D9}" srcOrd="2" destOrd="0" presId="urn:microsoft.com/office/officeart/2005/8/layout/vList2"/>
    <dgm:cxn modelId="{1DAE9470-DA9C-4F9D-8C24-F7A51BD35A79}" type="presParOf" srcId="{85B1294F-6388-41AF-988C-348DCFFB0709}" destId="{ABFC7C03-3B0F-4427-97B1-1951D1AD6859}" srcOrd="3" destOrd="0" presId="urn:microsoft.com/office/officeart/2005/8/layout/vList2"/>
    <dgm:cxn modelId="{E961023E-EB6E-46F7-B1DA-762F5CD6AB89}" type="presParOf" srcId="{85B1294F-6388-41AF-988C-348DCFFB0709}" destId="{16339790-DC35-4065-8D32-6D5BBA259BA6}" srcOrd="4" destOrd="0" presId="urn:microsoft.com/office/officeart/2005/8/layout/vList2"/>
    <dgm:cxn modelId="{E9E100BC-9EDC-4717-9914-C024C08DEF0F}" type="presParOf" srcId="{85B1294F-6388-41AF-988C-348DCFFB0709}" destId="{C816EAC2-9379-419F-8811-CA5D58CFE7EC}" srcOrd="5" destOrd="0" presId="urn:microsoft.com/office/officeart/2005/8/layout/vList2"/>
    <dgm:cxn modelId="{E8DC6C9F-0110-4A93-9328-BBD554996854}" type="presParOf" srcId="{85B1294F-6388-41AF-988C-348DCFFB0709}" destId="{5C10BE67-E779-4EEB-98AD-8E01E9232CE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49F14-A200-4098-A8C1-CC10021EBCE9}" type="doc">
      <dgm:prSet loTypeId="urn:microsoft.com/office/officeart/2005/8/layout/hierarchy2" loCatId="hierarchy" qsTypeId="urn:microsoft.com/office/officeart/2005/8/quickstyle/simple5" qsCatId="simple" csTypeId="urn:microsoft.com/office/officeart/2005/8/colors/accent1_5" csCatId="accent1" phldr="1"/>
      <dgm:spPr/>
      <dgm:t>
        <a:bodyPr/>
        <a:lstStyle/>
        <a:p>
          <a:endParaRPr lang="en-US"/>
        </a:p>
      </dgm:t>
    </dgm:pt>
    <dgm:pt modelId="{83043FC0-7641-4962-9D8E-F8DBD91B4471}">
      <dgm:prSet phldrT="[Text]" phldr="0"/>
      <dgm:spPr/>
      <dgm:t>
        <a:bodyPr/>
        <a:lstStyle/>
        <a:p>
          <a:pPr rtl="0"/>
          <a:r>
            <a:rPr lang="en-US" dirty="0" err="1">
              <a:latin typeface="Calibri Light" panose="020F0302020204030204"/>
            </a:rPr>
            <a:t>Não</a:t>
          </a:r>
          <a:r>
            <a:rPr lang="en-US" dirty="0">
              <a:latin typeface="Calibri Light" panose="020F0302020204030204"/>
            </a:rPr>
            <a:t> </a:t>
          </a:r>
          <a:r>
            <a:rPr lang="en-US" dirty="0" err="1">
              <a:latin typeface="Calibri Light" panose="020F0302020204030204"/>
            </a:rPr>
            <a:t>bộ</a:t>
          </a:r>
          <a:endParaRPr lang="en-US" dirty="0"/>
        </a:p>
      </dgm:t>
    </dgm:pt>
    <dgm:pt modelId="{8AF0BCFA-7260-4FAD-AEB0-ED2A128FAD60}" type="parTrans" cxnId="{A9480DF1-AEDB-4A18-AE1D-19F3B009C49E}">
      <dgm:prSet/>
      <dgm:spPr/>
      <dgm:t>
        <a:bodyPr/>
        <a:lstStyle/>
        <a:p>
          <a:endParaRPr lang="en-US"/>
        </a:p>
      </dgm:t>
    </dgm:pt>
    <dgm:pt modelId="{7E20478C-5962-4132-9AE7-F517EC8B4D62}" type="sibTrans" cxnId="{A9480DF1-AEDB-4A18-AE1D-19F3B009C49E}">
      <dgm:prSet/>
      <dgm:spPr/>
      <dgm:t>
        <a:bodyPr/>
        <a:lstStyle/>
        <a:p>
          <a:endParaRPr lang="en-US"/>
        </a:p>
      </dgm:t>
    </dgm:pt>
    <dgm:pt modelId="{95F455CC-7F2A-4145-A610-0335D94A4535}">
      <dgm:prSet phldrT="[Text]" phldr="0"/>
      <dgm:spPr/>
      <dgm:t>
        <a:bodyPr/>
        <a:lstStyle/>
        <a:p>
          <a:pPr rtl="0"/>
          <a:r>
            <a:rPr lang="en-US" dirty="0" err="1">
              <a:latin typeface="Calibri Light" panose="020F0302020204030204"/>
            </a:rPr>
            <a:t>Đoan</a:t>
          </a:r>
          <a:r>
            <a:rPr lang="en-US" dirty="0">
              <a:latin typeface="Calibri Light" panose="020F0302020204030204"/>
            </a:rPr>
            <a:t> </a:t>
          </a:r>
          <a:r>
            <a:rPr lang="en-US" dirty="0" err="1">
              <a:latin typeface="Calibri Light" panose="020F0302020204030204"/>
            </a:rPr>
            <a:t>não</a:t>
          </a:r>
          <a:r>
            <a:rPr lang="en-US" dirty="0"/>
            <a:t> </a:t>
          </a:r>
        </a:p>
      </dgm:t>
    </dgm:pt>
    <dgm:pt modelId="{38DACFD7-7D54-4BA3-9C6D-20ED40C63D59}" type="parTrans" cxnId="{B44556B9-37F8-42B5-AE84-1651677D9F6A}">
      <dgm:prSet/>
      <dgm:spPr/>
      <dgm:t>
        <a:bodyPr/>
        <a:lstStyle/>
        <a:p>
          <a:endParaRPr lang="en-US"/>
        </a:p>
      </dgm:t>
    </dgm:pt>
    <dgm:pt modelId="{5C4325DA-4688-4443-91CE-6DC849F257C7}" type="sibTrans" cxnId="{B44556B9-37F8-42B5-AE84-1651677D9F6A}">
      <dgm:prSet/>
      <dgm:spPr/>
      <dgm:t>
        <a:bodyPr/>
        <a:lstStyle/>
        <a:p>
          <a:endParaRPr lang="en-US"/>
        </a:p>
      </dgm:t>
    </dgm:pt>
    <dgm:pt modelId="{E46F4A0D-CDC4-42C6-987A-E89D33C12608}">
      <dgm:prSet phldrT="[Text]" phldr="0"/>
      <dgm:spPr/>
      <dgm:t>
        <a:bodyPr/>
        <a:lstStyle/>
        <a:p>
          <a:pPr rtl="0"/>
          <a:r>
            <a:rPr lang="en-US" dirty="0">
              <a:latin typeface="Calibri Light" panose="020F0302020204030204"/>
            </a:rPr>
            <a:t>Gian não</a:t>
          </a:r>
          <a:endParaRPr lang="en-US" dirty="0"/>
        </a:p>
      </dgm:t>
    </dgm:pt>
    <dgm:pt modelId="{7259354A-CEA6-4630-8D45-6B3D45EB1747}" type="parTrans" cxnId="{64A32C11-F4F0-4386-9A88-6BC2C1E0A687}">
      <dgm:prSet/>
      <dgm:spPr/>
      <dgm:t>
        <a:bodyPr/>
        <a:lstStyle/>
        <a:p>
          <a:endParaRPr lang="en-US"/>
        </a:p>
      </dgm:t>
    </dgm:pt>
    <dgm:pt modelId="{8794437F-4F7E-4A9E-B914-BE83EAF3EC8C}" type="sibTrans" cxnId="{64A32C11-F4F0-4386-9A88-6BC2C1E0A687}">
      <dgm:prSet/>
      <dgm:spPr/>
      <dgm:t>
        <a:bodyPr/>
        <a:lstStyle/>
        <a:p>
          <a:endParaRPr lang="en-US"/>
        </a:p>
      </dgm:t>
    </dgm:pt>
    <dgm:pt modelId="{38273A43-A08F-4708-85E1-428A597E80D3}">
      <dgm:prSet phldrT="[Text]" phldr="0"/>
      <dgm:spPr/>
      <dgm:t>
        <a:bodyPr/>
        <a:lstStyle/>
        <a:p>
          <a:pPr rtl="0"/>
          <a:r>
            <a:rPr lang="en-US" dirty="0" err="1">
              <a:latin typeface="Calibri Light" panose="020F0302020204030204"/>
            </a:rPr>
            <a:t>Đồi</a:t>
          </a:r>
          <a:r>
            <a:rPr lang="en-US" dirty="0">
              <a:latin typeface="Calibri Light" panose="020F0302020204030204"/>
            </a:rPr>
            <a:t> </a:t>
          </a:r>
          <a:r>
            <a:rPr lang="en-US" dirty="0" err="1">
              <a:latin typeface="Calibri Light" panose="020F0302020204030204"/>
            </a:rPr>
            <a:t>não</a:t>
          </a:r>
          <a:r>
            <a:rPr lang="en-US" dirty="0">
              <a:latin typeface="Calibri Light" panose="020F0302020204030204"/>
            </a:rPr>
            <a:t> </a:t>
          </a:r>
          <a:endParaRPr lang="en-US" dirty="0"/>
        </a:p>
      </dgm:t>
    </dgm:pt>
    <dgm:pt modelId="{98F6C21C-AB29-418A-87DB-444042634FD1}" type="parTrans" cxnId="{E4709312-0C62-420E-A2AF-88981558C70D}">
      <dgm:prSet/>
      <dgm:spPr/>
      <dgm:t>
        <a:bodyPr/>
        <a:lstStyle/>
        <a:p>
          <a:endParaRPr lang="en-US"/>
        </a:p>
      </dgm:t>
    </dgm:pt>
    <dgm:pt modelId="{07E90436-B400-4C98-80AB-549CF0F962B9}" type="sibTrans" cxnId="{E4709312-0C62-420E-A2AF-88981558C70D}">
      <dgm:prSet/>
      <dgm:spPr/>
      <dgm:t>
        <a:bodyPr/>
        <a:lstStyle/>
        <a:p>
          <a:endParaRPr lang="en-US"/>
        </a:p>
      </dgm:t>
    </dgm:pt>
    <dgm:pt modelId="{E86FB8D7-ACF6-43B0-B5B3-0BD5EE85A9EC}">
      <dgm:prSet phldrT="[Text]" phldr="0"/>
      <dgm:spPr/>
      <dgm:t>
        <a:bodyPr/>
        <a:lstStyle/>
        <a:p>
          <a:pPr rtl="0"/>
          <a:r>
            <a:rPr lang="en-US" dirty="0">
              <a:latin typeface="Calibri Light" panose="020F0302020204030204"/>
            </a:rPr>
            <a:t>Trung </a:t>
          </a:r>
          <a:r>
            <a:rPr lang="en-US" dirty="0" err="1">
              <a:latin typeface="Calibri Light" panose="020F0302020204030204"/>
            </a:rPr>
            <a:t>não</a:t>
          </a:r>
          <a:r>
            <a:rPr lang="en-US" dirty="0"/>
            <a:t> </a:t>
          </a:r>
        </a:p>
      </dgm:t>
    </dgm:pt>
    <dgm:pt modelId="{19CA1315-47CD-4458-8932-AEB1F6848051}" type="parTrans" cxnId="{72346AF4-0F5F-40E2-B8FC-E26C2393701E}">
      <dgm:prSet/>
      <dgm:spPr/>
      <dgm:t>
        <a:bodyPr/>
        <a:lstStyle/>
        <a:p>
          <a:endParaRPr lang="en-US"/>
        </a:p>
      </dgm:t>
    </dgm:pt>
    <dgm:pt modelId="{9BA0C2A1-FEA1-4451-B294-0E6968D9BE83}" type="sibTrans" cxnId="{72346AF4-0F5F-40E2-B8FC-E26C2393701E}">
      <dgm:prSet/>
      <dgm:spPr/>
      <dgm:t>
        <a:bodyPr/>
        <a:lstStyle/>
        <a:p>
          <a:endParaRPr lang="en-US"/>
        </a:p>
      </dgm:t>
    </dgm:pt>
    <dgm:pt modelId="{25A96E3D-AF3F-436B-A305-0FFF5743E491}">
      <dgm:prSet phldrT="[Text]" phldr="0"/>
      <dgm:spPr/>
      <dgm:t>
        <a:bodyPr/>
        <a:lstStyle/>
        <a:p>
          <a:pPr rtl="0"/>
          <a:r>
            <a:rPr lang="en-US" dirty="0" err="1">
              <a:latin typeface="Calibri Light" panose="020F0302020204030204"/>
            </a:rPr>
            <a:t>Hành</a:t>
          </a:r>
          <a:r>
            <a:rPr lang="en-US" dirty="0">
              <a:latin typeface="Calibri Light" panose="020F0302020204030204"/>
            </a:rPr>
            <a:t> </a:t>
          </a:r>
          <a:r>
            <a:rPr lang="en-US" dirty="0" err="1">
              <a:latin typeface="Calibri Light" panose="020F0302020204030204"/>
            </a:rPr>
            <a:t>não</a:t>
          </a:r>
          <a:endParaRPr lang="en-US" dirty="0" err="1"/>
        </a:p>
      </dgm:t>
    </dgm:pt>
    <dgm:pt modelId="{F350B658-6841-4349-97BF-6EDE343BB12B}" type="parTrans" cxnId="{01BB95F6-0453-47C9-9E8B-8A4BE064CA0B}">
      <dgm:prSet/>
      <dgm:spPr/>
      <dgm:t>
        <a:bodyPr/>
        <a:lstStyle/>
        <a:p>
          <a:endParaRPr lang="en-US"/>
        </a:p>
      </dgm:t>
    </dgm:pt>
    <dgm:pt modelId="{1724DFF2-81D2-431B-8B27-C4E20905BF17}" type="sibTrans" cxnId="{01BB95F6-0453-47C9-9E8B-8A4BE064CA0B}">
      <dgm:prSet/>
      <dgm:spPr/>
      <dgm:t>
        <a:bodyPr/>
        <a:lstStyle/>
        <a:p>
          <a:endParaRPr lang="en-US"/>
        </a:p>
      </dgm:t>
    </dgm:pt>
    <dgm:pt modelId="{ECB4AAA1-995A-4751-8111-6C58A9D9C821}">
      <dgm:prSet phldr="0"/>
      <dgm:spPr/>
      <dgm:t>
        <a:bodyPr/>
        <a:lstStyle/>
        <a:p>
          <a:pPr rtl="0"/>
          <a:r>
            <a:rPr lang="en-US" dirty="0" err="1">
              <a:latin typeface="Calibri Light" panose="020F0302020204030204"/>
            </a:rPr>
            <a:t>Trám</a:t>
          </a:r>
          <a:r>
            <a:rPr lang="en-US" dirty="0">
              <a:latin typeface="Calibri Light" panose="020F0302020204030204"/>
            </a:rPr>
            <a:t> </a:t>
          </a:r>
          <a:r>
            <a:rPr lang="en-US" dirty="0" err="1">
              <a:latin typeface="Calibri Light" panose="020F0302020204030204"/>
            </a:rPr>
            <a:t>não</a:t>
          </a:r>
        </a:p>
      </dgm:t>
    </dgm:pt>
    <dgm:pt modelId="{243ADC97-6D39-4D9F-B11B-98974BD054AE}" type="parTrans" cxnId="{4709E31A-EE5C-45E2-94D4-41506E4629B5}">
      <dgm:prSet/>
      <dgm:spPr/>
      <dgm:t>
        <a:bodyPr/>
        <a:lstStyle/>
        <a:p>
          <a:endParaRPr lang="en-US"/>
        </a:p>
      </dgm:t>
    </dgm:pt>
    <dgm:pt modelId="{AA6FA6BF-FFEE-4680-91ED-208A1A8071E3}" type="sibTrans" cxnId="{4709E31A-EE5C-45E2-94D4-41506E4629B5}">
      <dgm:prSet/>
      <dgm:spPr/>
      <dgm:t>
        <a:bodyPr/>
        <a:lstStyle/>
        <a:p>
          <a:endParaRPr lang="en-US"/>
        </a:p>
      </dgm:t>
    </dgm:pt>
    <dgm:pt modelId="{0953BA6C-6F3B-4765-A24F-8A495B73451E}">
      <dgm:prSet phldr="0"/>
      <dgm:spPr/>
      <dgm:t>
        <a:bodyPr/>
        <a:lstStyle/>
        <a:p>
          <a:pPr rtl="0"/>
          <a:r>
            <a:rPr lang="en-US" dirty="0">
              <a:latin typeface="Calibri Light" panose="020F0302020204030204"/>
            </a:rPr>
            <a:t>Vùng hạ đồi </a:t>
          </a:r>
        </a:p>
      </dgm:t>
    </dgm:pt>
    <dgm:pt modelId="{E9B0D850-4B99-46E9-9730-E5FAD7CA8338}" type="parTrans" cxnId="{08CBC989-A4ED-40E7-9EA9-AC5527E8254B}">
      <dgm:prSet/>
      <dgm:spPr/>
      <dgm:t>
        <a:bodyPr/>
        <a:lstStyle/>
        <a:p>
          <a:endParaRPr lang="en-US"/>
        </a:p>
      </dgm:t>
    </dgm:pt>
    <dgm:pt modelId="{FB7FDEDF-FA7C-42DC-8BFA-2B5063FEE6AF}" type="sibTrans" cxnId="{08CBC989-A4ED-40E7-9EA9-AC5527E8254B}">
      <dgm:prSet/>
      <dgm:spPr/>
      <dgm:t>
        <a:bodyPr/>
        <a:lstStyle/>
        <a:p>
          <a:endParaRPr lang="en-US"/>
        </a:p>
      </dgm:t>
    </dgm:pt>
    <dgm:pt modelId="{E035A153-CE25-401B-BA20-A8FB032F4723}">
      <dgm:prSet phldr="0"/>
      <dgm:spPr/>
      <dgm:t>
        <a:bodyPr/>
        <a:lstStyle/>
        <a:p>
          <a:pPr rtl="0"/>
          <a:r>
            <a:rPr lang="en-US" dirty="0">
              <a:latin typeface="Calibri Light" panose="020F0302020204030204"/>
            </a:rPr>
            <a:t>Não thất ba</a:t>
          </a:r>
        </a:p>
      </dgm:t>
    </dgm:pt>
    <dgm:pt modelId="{F047CEB1-0113-4662-9AEC-03CA70BFF0F7}" type="parTrans" cxnId="{F051CE9A-6C18-4DAB-AF23-479ED0FC305A}">
      <dgm:prSet/>
      <dgm:spPr/>
      <dgm:t>
        <a:bodyPr/>
        <a:lstStyle/>
        <a:p>
          <a:endParaRPr lang="en-US"/>
        </a:p>
      </dgm:t>
    </dgm:pt>
    <dgm:pt modelId="{68BCF38F-985F-4D81-8780-5EBC8847C8AC}" type="sibTrans" cxnId="{F051CE9A-6C18-4DAB-AF23-479ED0FC305A}">
      <dgm:prSet/>
      <dgm:spPr/>
      <dgm:t>
        <a:bodyPr/>
        <a:lstStyle/>
        <a:p>
          <a:endParaRPr lang="en-US"/>
        </a:p>
      </dgm:t>
    </dgm:pt>
    <dgm:pt modelId="{EED2696A-9049-43F1-A903-303032409B75}">
      <dgm:prSet phldr="0"/>
      <dgm:spPr/>
      <dgm:t>
        <a:bodyPr/>
        <a:lstStyle/>
        <a:p>
          <a:pPr rtl="0"/>
          <a:r>
            <a:rPr lang="en-US" dirty="0">
              <a:latin typeface="Calibri Light" panose="020F0302020204030204"/>
            </a:rPr>
            <a:t>2 bán cầu đại não</a:t>
          </a:r>
          <a:endParaRPr lang="en-US" dirty="0"/>
        </a:p>
      </dgm:t>
    </dgm:pt>
    <dgm:pt modelId="{C5396F73-3EDE-4B19-830B-5257EFC6387F}" type="parTrans" cxnId="{7E64CA3E-8391-423A-92B5-77184C33C15C}">
      <dgm:prSet/>
      <dgm:spPr/>
      <dgm:t>
        <a:bodyPr/>
        <a:lstStyle/>
        <a:p>
          <a:endParaRPr lang="en-US"/>
        </a:p>
      </dgm:t>
    </dgm:pt>
    <dgm:pt modelId="{F41FD4C1-59CC-4166-BCF7-331D22D460C6}" type="sibTrans" cxnId="{7E64CA3E-8391-423A-92B5-77184C33C15C}">
      <dgm:prSet/>
      <dgm:spPr/>
      <dgm:t>
        <a:bodyPr/>
        <a:lstStyle/>
        <a:p>
          <a:endParaRPr lang="en-US"/>
        </a:p>
      </dgm:t>
    </dgm:pt>
    <dgm:pt modelId="{61ECECDF-692A-4BFB-8D72-C6382D43E907}">
      <dgm:prSet phldr="0"/>
      <dgm:spPr/>
      <dgm:t>
        <a:bodyPr/>
        <a:lstStyle/>
        <a:p>
          <a:pPr rtl="0"/>
          <a:r>
            <a:rPr lang="en-US" dirty="0" err="1">
              <a:latin typeface="Calibri Light" panose="020F0302020204030204"/>
            </a:rPr>
            <a:t>cuống</a:t>
          </a:r>
          <a:r>
            <a:rPr lang="en-US" dirty="0">
              <a:latin typeface="Calibri Light" panose="020F0302020204030204"/>
            </a:rPr>
            <a:t> </a:t>
          </a:r>
          <a:r>
            <a:rPr lang="en-US" dirty="0" err="1">
              <a:latin typeface="Calibri Light" panose="020F0302020204030204"/>
            </a:rPr>
            <a:t>đại</a:t>
          </a:r>
          <a:r>
            <a:rPr lang="en-US" dirty="0">
              <a:latin typeface="Calibri Light" panose="020F0302020204030204"/>
            </a:rPr>
            <a:t> </a:t>
          </a:r>
          <a:r>
            <a:rPr lang="en-US" dirty="0" err="1">
              <a:latin typeface="Calibri Light" panose="020F0302020204030204"/>
            </a:rPr>
            <a:t>não</a:t>
          </a:r>
          <a:r>
            <a:rPr lang="en-US" dirty="0"/>
            <a:t> </a:t>
          </a:r>
        </a:p>
      </dgm:t>
    </dgm:pt>
    <dgm:pt modelId="{1E7F3CA4-6037-445A-9900-3302611297F7}" type="parTrans" cxnId="{FE7CB0F8-7544-4595-83F0-63DC935C415B}">
      <dgm:prSet/>
      <dgm:spPr/>
      <dgm:t>
        <a:bodyPr/>
        <a:lstStyle/>
        <a:p>
          <a:endParaRPr lang="en-US"/>
        </a:p>
      </dgm:t>
    </dgm:pt>
    <dgm:pt modelId="{BC4F4AEA-1760-412D-B58C-C5BF0413F315}" type="sibTrans" cxnId="{FE7CB0F8-7544-4595-83F0-63DC935C415B}">
      <dgm:prSet/>
      <dgm:spPr/>
      <dgm:t>
        <a:bodyPr/>
        <a:lstStyle/>
        <a:p>
          <a:endParaRPr lang="en-US"/>
        </a:p>
      </dgm:t>
    </dgm:pt>
    <dgm:pt modelId="{966DBF9B-9C6D-41CB-88CE-CE68C625CAF7}">
      <dgm:prSet phldr="0"/>
      <dgm:spPr/>
      <dgm:t>
        <a:bodyPr/>
        <a:lstStyle/>
        <a:p>
          <a:pPr rtl="0"/>
          <a:r>
            <a:rPr lang="en-US" dirty="0">
              <a:latin typeface="Calibri Light" panose="020F0302020204030204"/>
            </a:rPr>
            <a:t>Mái trung não</a:t>
          </a:r>
          <a:endParaRPr lang="en-US" dirty="0"/>
        </a:p>
      </dgm:t>
    </dgm:pt>
    <dgm:pt modelId="{04B6473D-F1ED-407D-B86B-185244437B4F}" type="parTrans" cxnId="{D30F0CEF-C9DD-4945-BEB7-23ACD3243797}">
      <dgm:prSet/>
      <dgm:spPr/>
      <dgm:t>
        <a:bodyPr/>
        <a:lstStyle/>
        <a:p>
          <a:endParaRPr lang="en-US"/>
        </a:p>
      </dgm:t>
    </dgm:pt>
    <dgm:pt modelId="{4BEA7E4C-1859-47D3-847D-F1E148457813}" type="sibTrans" cxnId="{D30F0CEF-C9DD-4945-BEB7-23ACD3243797}">
      <dgm:prSet/>
      <dgm:spPr/>
      <dgm:t>
        <a:bodyPr/>
        <a:lstStyle/>
        <a:p>
          <a:endParaRPr lang="en-US"/>
        </a:p>
      </dgm:t>
    </dgm:pt>
    <dgm:pt modelId="{09C603AE-2897-46F6-A1F2-CE72F9680B71}">
      <dgm:prSet phldr="0"/>
      <dgm:spPr/>
      <dgm:t>
        <a:bodyPr/>
        <a:lstStyle/>
        <a:p>
          <a:pPr rtl="0"/>
          <a:r>
            <a:rPr lang="en-US" dirty="0">
              <a:latin typeface="Calibri Light" panose="020F0302020204030204"/>
            </a:rPr>
            <a:t>Cầu não</a:t>
          </a:r>
        </a:p>
      </dgm:t>
    </dgm:pt>
    <dgm:pt modelId="{E8EBCDEA-FC75-4224-B123-4DC8B172A019}" type="parTrans" cxnId="{9DA5670E-A47B-449F-B685-6BF46E343EB5}">
      <dgm:prSet/>
      <dgm:spPr/>
      <dgm:t>
        <a:bodyPr/>
        <a:lstStyle/>
        <a:p>
          <a:endParaRPr lang="en-US"/>
        </a:p>
      </dgm:t>
    </dgm:pt>
    <dgm:pt modelId="{16B9A2FE-D0B1-47F9-8A14-B0F55537F777}" type="sibTrans" cxnId="{9DA5670E-A47B-449F-B685-6BF46E343EB5}">
      <dgm:prSet/>
      <dgm:spPr/>
      <dgm:t>
        <a:bodyPr/>
        <a:lstStyle/>
        <a:p>
          <a:endParaRPr lang="en-US"/>
        </a:p>
      </dgm:t>
    </dgm:pt>
    <dgm:pt modelId="{93C3F648-801E-4BAC-AF63-751F90DD9E50}">
      <dgm:prSet phldr="0"/>
      <dgm:spPr/>
      <dgm:t>
        <a:bodyPr/>
        <a:lstStyle/>
        <a:p>
          <a:pPr rtl="0"/>
          <a:r>
            <a:rPr lang="en-US" dirty="0">
              <a:latin typeface="Calibri Light" panose="020F0302020204030204"/>
            </a:rPr>
            <a:t>Tiểu não</a:t>
          </a:r>
        </a:p>
      </dgm:t>
    </dgm:pt>
    <dgm:pt modelId="{1D62E52E-54BA-4256-A6FC-FD626C48646A}" type="parTrans" cxnId="{D7779B4B-EB9A-4372-AD81-9F5C3B988512}">
      <dgm:prSet/>
      <dgm:spPr/>
      <dgm:t>
        <a:bodyPr/>
        <a:lstStyle/>
        <a:p>
          <a:endParaRPr lang="en-US"/>
        </a:p>
      </dgm:t>
    </dgm:pt>
    <dgm:pt modelId="{2DF26A3E-E96B-4D69-A0D7-0FEE528898FF}" type="sibTrans" cxnId="{D7779B4B-EB9A-4372-AD81-9F5C3B988512}">
      <dgm:prSet/>
      <dgm:spPr/>
      <dgm:t>
        <a:bodyPr/>
        <a:lstStyle/>
        <a:p>
          <a:endParaRPr lang="en-US"/>
        </a:p>
      </dgm:t>
    </dgm:pt>
    <dgm:pt modelId="{474D24B8-D938-432D-BA8C-592A32C4AB9A}">
      <dgm:prSet phldr="0"/>
      <dgm:spPr/>
      <dgm:t>
        <a:bodyPr/>
        <a:lstStyle/>
        <a:p>
          <a:pPr rtl="0"/>
          <a:r>
            <a:rPr lang="en-US" dirty="0">
              <a:latin typeface="Calibri Light" panose="020F0302020204030204"/>
            </a:rPr>
            <a:t>Não sinh tư</a:t>
          </a:r>
        </a:p>
      </dgm:t>
    </dgm:pt>
    <dgm:pt modelId="{7B5BAD9D-83FD-42B0-8FD5-A26FCDFC903E}" type="parTrans" cxnId="{26F33657-49B8-48FF-8717-22A20A99F4AF}">
      <dgm:prSet/>
      <dgm:spPr/>
      <dgm:t>
        <a:bodyPr/>
        <a:lstStyle/>
        <a:p>
          <a:endParaRPr lang="en-US"/>
        </a:p>
      </dgm:t>
    </dgm:pt>
    <dgm:pt modelId="{A398FE98-B908-4781-915F-F9C4ED4839B7}" type="sibTrans" cxnId="{26F33657-49B8-48FF-8717-22A20A99F4AF}">
      <dgm:prSet/>
      <dgm:spPr/>
      <dgm:t>
        <a:bodyPr/>
        <a:lstStyle/>
        <a:p>
          <a:endParaRPr lang="en-US"/>
        </a:p>
      </dgm:t>
    </dgm:pt>
    <dgm:pt modelId="{97FB3108-6F3D-4FC0-8672-50C723456BD9}" type="pres">
      <dgm:prSet presAssocID="{57049F14-A200-4098-A8C1-CC10021EBCE9}" presName="diagram" presStyleCnt="0">
        <dgm:presLayoutVars>
          <dgm:chPref val="1"/>
          <dgm:dir/>
          <dgm:animOne val="branch"/>
          <dgm:animLvl val="lvl"/>
          <dgm:resizeHandles val="exact"/>
        </dgm:presLayoutVars>
      </dgm:prSet>
      <dgm:spPr/>
    </dgm:pt>
    <dgm:pt modelId="{7A3189B2-E511-4B90-8B0A-A50167CCF101}" type="pres">
      <dgm:prSet presAssocID="{83043FC0-7641-4962-9D8E-F8DBD91B4471}" presName="root1" presStyleCnt="0"/>
      <dgm:spPr/>
    </dgm:pt>
    <dgm:pt modelId="{97A6272F-99FF-4F9A-A375-2CADA890DF12}" type="pres">
      <dgm:prSet presAssocID="{83043FC0-7641-4962-9D8E-F8DBD91B4471}" presName="LevelOneTextNode" presStyleLbl="node0" presStyleIdx="0" presStyleCnt="1">
        <dgm:presLayoutVars>
          <dgm:chPref val="3"/>
        </dgm:presLayoutVars>
      </dgm:prSet>
      <dgm:spPr/>
    </dgm:pt>
    <dgm:pt modelId="{10BAF9F3-A47C-40E6-AC21-2CF9D5297EEA}" type="pres">
      <dgm:prSet presAssocID="{83043FC0-7641-4962-9D8E-F8DBD91B4471}" presName="level2hierChild" presStyleCnt="0"/>
      <dgm:spPr/>
    </dgm:pt>
    <dgm:pt modelId="{507DD402-6CF8-4D77-BA46-71326AEF9963}" type="pres">
      <dgm:prSet presAssocID="{38DACFD7-7D54-4BA3-9C6D-20ED40C63D59}" presName="conn2-1" presStyleLbl="parChTrans1D2" presStyleIdx="0" presStyleCnt="4"/>
      <dgm:spPr/>
    </dgm:pt>
    <dgm:pt modelId="{93F94F54-5CC6-49E9-A3FB-76348610C374}" type="pres">
      <dgm:prSet presAssocID="{38DACFD7-7D54-4BA3-9C6D-20ED40C63D59}" presName="connTx" presStyleLbl="parChTrans1D2" presStyleIdx="0" presStyleCnt="4"/>
      <dgm:spPr/>
    </dgm:pt>
    <dgm:pt modelId="{D6D0EA2F-4270-463B-ACC5-1B3105AFDC5E}" type="pres">
      <dgm:prSet presAssocID="{95F455CC-7F2A-4145-A610-0335D94A4535}" presName="root2" presStyleCnt="0"/>
      <dgm:spPr/>
    </dgm:pt>
    <dgm:pt modelId="{9A136C14-9944-4561-92F5-0F3404521864}" type="pres">
      <dgm:prSet presAssocID="{95F455CC-7F2A-4145-A610-0335D94A4535}" presName="LevelTwoTextNode" presStyleLbl="node2" presStyleIdx="0" presStyleCnt="4">
        <dgm:presLayoutVars>
          <dgm:chPref val="3"/>
        </dgm:presLayoutVars>
      </dgm:prSet>
      <dgm:spPr/>
    </dgm:pt>
    <dgm:pt modelId="{8E15EDE3-E1AF-458D-A5C7-12D55F4DB2B9}" type="pres">
      <dgm:prSet presAssocID="{95F455CC-7F2A-4145-A610-0335D94A4535}" presName="level3hierChild" presStyleCnt="0"/>
      <dgm:spPr/>
    </dgm:pt>
    <dgm:pt modelId="{3D492EBE-9CD0-45EF-898F-5E40A9F18D55}" type="pres">
      <dgm:prSet presAssocID="{C5396F73-3EDE-4B19-830B-5257EFC6387F}" presName="conn2-1" presStyleLbl="parChTrans1D3" presStyleIdx="0" presStyleCnt="10"/>
      <dgm:spPr/>
    </dgm:pt>
    <dgm:pt modelId="{659FBD70-8C48-4E0C-9A48-98FAF4429ECC}" type="pres">
      <dgm:prSet presAssocID="{C5396F73-3EDE-4B19-830B-5257EFC6387F}" presName="connTx" presStyleLbl="parChTrans1D3" presStyleIdx="0" presStyleCnt="10"/>
      <dgm:spPr/>
    </dgm:pt>
    <dgm:pt modelId="{720030CE-DE77-488D-A008-CDAEB798BB93}" type="pres">
      <dgm:prSet presAssocID="{EED2696A-9049-43F1-A903-303032409B75}" presName="root2" presStyleCnt="0"/>
      <dgm:spPr/>
    </dgm:pt>
    <dgm:pt modelId="{14B06209-0361-4ED8-B672-2A9985EDDB86}" type="pres">
      <dgm:prSet presAssocID="{EED2696A-9049-43F1-A903-303032409B75}" presName="LevelTwoTextNode" presStyleLbl="node3" presStyleIdx="0" presStyleCnt="10">
        <dgm:presLayoutVars>
          <dgm:chPref val="3"/>
        </dgm:presLayoutVars>
      </dgm:prSet>
      <dgm:spPr/>
    </dgm:pt>
    <dgm:pt modelId="{EF0CEE81-F893-436A-8B71-AEEFE926C6F8}" type="pres">
      <dgm:prSet presAssocID="{EED2696A-9049-43F1-A903-303032409B75}" presName="level3hierChild" presStyleCnt="0"/>
      <dgm:spPr/>
    </dgm:pt>
    <dgm:pt modelId="{2C65C4F2-0B3C-4A11-AB42-8068A06CB2C0}" type="pres">
      <dgm:prSet presAssocID="{7259354A-CEA6-4630-8D45-6B3D45EB1747}" presName="conn2-1" presStyleLbl="parChTrans1D2" presStyleIdx="1" presStyleCnt="4"/>
      <dgm:spPr/>
    </dgm:pt>
    <dgm:pt modelId="{EB650602-A030-41CE-B2EE-850A16E2857D}" type="pres">
      <dgm:prSet presAssocID="{7259354A-CEA6-4630-8D45-6B3D45EB1747}" presName="connTx" presStyleLbl="parChTrans1D2" presStyleIdx="1" presStyleCnt="4"/>
      <dgm:spPr/>
    </dgm:pt>
    <dgm:pt modelId="{14230084-40D0-498E-8DCD-FF6C4B7D1DF4}" type="pres">
      <dgm:prSet presAssocID="{E46F4A0D-CDC4-42C6-987A-E89D33C12608}" presName="root2" presStyleCnt="0"/>
      <dgm:spPr/>
    </dgm:pt>
    <dgm:pt modelId="{9C63AE63-3E57-4657-B979-8514B1162F2B}" type="pres">
      <dgm:prSet presAssocID="{E46F4A0D-CDC4-42C6-987A-E89D33C12608}" presName="LevelTwoTextNode" presStyleLbl="node2" presStyleIdx="1" presStyleCnt="4">
        <dgm:presLayoutVars>
          <dgm:chPref val="3"/>
        </dgm:presLayoutVars>
      </dgm:prSet>
      <dgm:spPr/>
    </dgm:pt>
    <dgm:pt modelId="{14D9BC37-54B6-462E-A18B-D9FF6ED77167}" type="pres">
      <dgm:prSet presAssocID="{E46F4A0D-CDC4-42C6-987A-E89D33C12608}" presName="level3hierChild" presStyleCnt="0"/>
      <dgm:spPr/>
    </dgm:pt>
    <dgm:pt modelId="{19159FA6-DA4A-4220-BB4A-05EB8F1A0F84}" type="pres">
      <dgm:prSet presAssocID="{98F6C21C-AB29-418A-87DB-444042634FD1}" presName="conn2-1" presStyleLbl="parChTrans1D3" presStyleIdx="1" presStyleCnt="10"/>
      <dgm:spPr/>
    </dgm:pt>
    <dgm:pt modelId="{7D368D6F-EB63-434C-A44B-791AD1EE1CDF}" type="pres">
      <dgm:prSet presAssocID="{98F6C21C-AB29-418A-87DB-444042634FD1}" presName="connTx" presStyleLbl="parChTrans1D3" presStyleIdx="1" presStyleCnt="10"/>
      <dgm:spPr/>
    </dgm:pt>
    <dgm:pt modelId="{3F0552FB-7DE7-432B-87DB-88BDED1FB565}" type="pres">
      <dgm:prSet presAssocID="{38273A43-A08F-4708-85E1-428A597E80D3}" presName="root2" presStyleCnt="0"/>
      <dgm:spPr/>
    </dgm:pt>
    <dgm:pt modelId="{12C23362-9BC8-47AA-9540-518FD4512B13}" type="pres">
      <dgm:prSet presAssocID="{38273A43-A08F-4708-85E1-428A597E80D3}" presName="LevelTwoTextNode" presStyleLbl="node3" presStyleIdx="1" presStyleCnt="10">
        <dgm:presLayoutVars>
          <dgm:chPref val="3"/>
        </dgm:presLayoutVars>
      </dgm:prSet>
      <dgm:spPr/>
    </dgm:pt>
    <dgm:pt modelId="{24F987FD-639C-44DB-8E3F-0E231B296E94}" type="pres">
      <dgm:prSet presAssocID="{38273A43-A08F-4708-85E1-428A597E80D3}" presName="level3hierChild" presStyleCnt="0"/>
      <dgm:spPr/>
    </dgm:pt>
    <dgm:pt modelId="{33AA7E33-58AF-44F6-82B6-F5DF6DD063BB}" type="pres">
      <dgm:prSet presAssocID="{E9B0D850-4B99-46E9-9730-E5FAD7CA8338}" presName="conn2-1" presStyleLbl="parChTrans1D3" presStyleIdx="2" presStyleCnt="10"/>
      <dgm:spPr/>
    </dgm:pt>
    <dgm:pt modelId="{C7D896EB-D1F4-4EEB-9A04-4B7B8892DE7F}" type="pres">
      <dgm:prSet presAssocID="{E9B0D850-4B99-46E9-9730-E5FAD7CA8338}" presName="connTx" presStyleLbl="parChTrans1D3" presStyleIdx="2" presStyleCnt="10"/>
      <dgm:spPr/>
    </dgm:pt>
    <dgm:pt modelId="{06CB56B7-6272-49E3-B8ED-B4E1E4A86D79}" type="pres">
      <dgm:prSet presAssocID="{0953BA6C-6F3B-4765-A24F-8A495B73451E}" presName="root2" presStyleCnt="0"/>
      <dgm:spPr/>
    </dgm:pt>
    <dgm:pt modelId="{6E3033AB-9B49-4005-A2D2-DEFDF31ACC2C}" type="pres">
      <dgm:prSet presAssocID="{0953BA6C-6F3B-4765-A24F-8A495B73451E}" presName="LevelTwoTextNode" presStyleLbl="node3" presStyleIdx="2" presStyleCnt="10">
        <dgm:presLayoutVars>
          <dgm:chPref val="3"/>
        </dgm:presLayoutVars>
      </dgm:prSet>
      <dgm:spPr/>
    </dgm:pt>
    <dgm:pt modelId="{6D8DD1C3-7C9A-45E2-9C85-5D02885C4DA2}" type="pres">
      <dgm:prSet presAssocID="{0953BA6C-6F3B-4765-A24F-8A495B73451E}" presName="level3hierChild" presStyleCnt="0"/>
      <dgm:spPr/>
    </dgm:pt>
    <dgm:pt modelId="{7FBBB5EB-9AF7-47F2-B030-9846A7E43FFA}" type="pres">
      <dgm:prSet presAssocID="{F047CEB1-0113-4662-9AEC-03CA70BFF0F7}" presName="conn2-1" presStyleLbl="parChTrans1D3" presStyleIdx="3" presStyleCnt="10"/>
      <dgm:spPr/>
    </dgm:pt>
    <dgm:pt modelId="{702B2B59-6C2E-474F-8D64-CFE162E795A3}" type="pres">
      <dgm:prSet presAssocID="{F047CEB1-0113-4662-9AEC-03CA70BFF0F7}" presName="connTx" presStyleLbl="parChTrans1D3" presStyleIdx="3" presStyleCnt="10"/>
      <dgm:spPr/>
    </dgm:pt>
    <dgm:pt modelId="{540FCD3D-8237-4B31-847F-9E0288A5050F}" type="pres">
      <dgm:prSet presAssocID="{E035A153-CE25-401B-BA20-A8FB032F4723}" presName="root2" presStyleCnt="0"/>
      <dgm:spPr/>
    </dgm:pt>
    <dgm:pt modelId="{28266C1F-4D25-47E7-BE4C-B28C6162735C}" type="pres">
      <dgm:prSet presAssocID="{E035A153-CE25-401B-BA20-A8FB032F4723}" presName="LevelTwoTextNode" presStyleLbl="node3" presStyleIdx="3" presStyleCnt="10">
        <dgm:presLayoutVars>
          <dgm:chPref val="3"/>
        </dgm:presLayoutVars>
      </dgm:prSet>
      <dgm:spPr/>
    </dgm:pt>
    <dgm:pt modelId="{C10E267D-F933-4910-A28D-44C439AF94C0}" type="pres">
      <dgm:prSet presAssocID="{E035A153-CE25-401B-BA20-A8FB032F4723}" presName="level3hierChild" presStyleCnt="0"/>
      <dgm:spPr/>
    </dgm:pt>
    <dgm:pt modelId="{18BF3833-80EB-473B-8C55-AD728634B7DD}" type="pres">
      <dgm:prSet presAssocID="{19CA1315-47CD-4458-8932-AEB1F6848051}" presName="conn2-1" presStyleLbl="parChTrans1D2" presStyleIdx="2" presStyleCnt="4"/>
      <dgm:spPr/>
    </dgm:pt>
    <dgm:pt modelId="{5439CC01-3FD4-4888-A6AE-D0672936ED2E}" type="pres">
      <dgm:prSet presAssocID="{19CA1315-47CD-4458-8932-AEB1F6848051}" presName="connTx" presStyleLbl="parChTrans1D2" presStyleIdx="2" presStyleCnt="4"/>
      <dgm:spPr/>
    </dgm:pt>
    <dgm:pt modelId="{1670E788-23E8-4BEB-8381-46C7ACC640C5}" type="pres">
      <dgm:prSet presAssocID="{E86FB8D7-ACF6-43B0-B5B3-0BD5EE85A9EC}" presName="root2" presStyleCnt="0"/>
      <dgm:spPr/>
    </dgm:pt>
    <dgm:pt modelId="{2E3BCA42-25E5-4DB6-83A2-BA0EC377C47F}" type="pres">
      <dgm:prSet presAssocID="{E86FB8D7-ACF6-43B0-B5B3-0BD5EE85A9EC}" presName="LevelTwoTextNode" presStyleLbl="node2" presStyleIdx="2" presStyleCnt="4">
        <dgm:presLayoutVars>
          <dgm:chPref val="3"/>
        </dgm:presLayoutVars>
      </dgm:prSet>
      <dgm:spPr/>
    </dgm:pt>
    <dgm:pt modelId="{DA1AC05B-FAAB-47A0-A170-FFA67F580A49}" type="pres">
      <dgm:prSet presAssocID="{E86FB8D7-ACF6-43B0-B5B3-0BD5EE85A9EC}" presName="level3hierChild" presStyleCnt="0"/>
      <dgm:spPr/>
    </dgm:pt>
    <dgm:pt modelId="{4E7FC8D3-9160-4FC5-B630-331E0119C597}" type="pres">
      <dgm:prSet presAssocID="{1E7F3CA4-6037-445A-9900-3302611297F7}" presName="conn2-1" presStyleLbl="parChTrans1D3" presStyleIdx="4" presStyleCnt="10"/>
      <dgm:spPr/>
    </dgm:pt>
    <dgm:pt modelId="{964BE1DE-E71A-4468-94C3-3D84E38F12AB}" type="pres">
      <dgm:prSet presAssocID="{1E7F3CA4-6037-445A-9900-3302611297F7}" presName="connTx" presStyleLbl="parChTrans1D3" presStyleIdx="4" presStyleCnt="10"/>
      <dgm:spPr/>
    </dgm:pt>
    <dgm:pt modelId="{EFAEA171-AEE8-44A2-919B-FAD2411DE7FD}" type="pres">
      <dgm:prSet presAssocID="{61ECECDF-692A-4BFB-8D72-C6382D43E907}" presName="root2" presStyleCnt="0"/>
      <dgm:spPr/>
    </dgm:pt>
    <dgm:pt modelId="{B94FEEA0-E619-4FF6-B965-A5DFFEDCD918}" type="pres">
      <dgm:prSet presAssocID="{61ECECDF-692A-4BFB-8D72-C6382D43E907}" presName="LevelTwoTextNode" presStyleLbl="node3" presStyleIdx="4" presStyleCnt="10">
        <dgm:presLayoutVars>
          <dgm:chPref val="3"/>
        </dgm:presLayoutVars>
      </dgm:prSet>
      <dgm:spPr/>
    </dgm:pt>
    <dgm:pt modelId="{4D4FCF22-362D-4D73-8A32-0F680CBF4280}" type="pres">
      <dgm:prSet presAssocID="{61ECECDF-692A-4BFB-8D72-C6382D43E907}" presName="level3hierChild" presStyleCnt="0"/>
      <dgm:spPr/>
    </dgm:pt>
    <dgm:pt modelId="{319BC87B-6491-4BD0-B780-8D38591BA2F8}" type="pres">
      <dgm:prSet presAssocID="{04B6473D-F1ED-407D-B86B-185244437B4F}" presName="conn2-1" presStyleLbl="parChTrans1D3" presStyleIdx="5" presStyleCnt="10"/>
      <dgm:spPr/>
    </dgm:pt>
    <dgm:pt modelId="{698D742D-3395-4B5A-ACC6-517DBCC1F0DD}" type="pres">
      <dgm:prSet presAssocID="{04B6473D-F1ED-407D-B86B-185244437B4F}" presName="connTx" presStyleLbl="parChTrans1D3" presStyleIdx="5" presStyleCnt="10"/>
      <dgm:spPr/>
    </dgm:pt>
    <dgm:pt modelId="{544C4099-97F1-4FD1-9B54-1AF50EAD3DC9}" type="pres">
      <dgm:prSet presAssocID="{966DBF9B-9C6D-41CB-88CE-CE68C625CAF7}" presName="root2" presStyleCnt="0"/>
      <dgm:spPr/>
    </dgm:pt>
    <dgm:pt modelId="{77137D7D-71F5-4ABA-B102-AEFBCB99673F}" type="pres">
      <dgm:prSet presAssocID="{966DBF9B-9C6D-41CB-88CE-CE68C625CAF7}" presName="LevelTwoTextNode" presStyleLbl="node3" presStyleIdx="5" presStyleCnt="10">
        <dgm:presLayoutVars>
          <dgm:chPref val="3"/>
        </dgm:presLayoutVars>
      </dgm:prSet>
      <dgm:spPr/>
    </dgm:pt>
    <dgm:pt modelId="{5D3C6CD4-9D1C-4FBB-9A12-A68C5AFF5C6D}" type="pres">
      <dgm:prSet presAssocID="{966DBF9B-9C6D-41CB-88CE-CE68C625CAF7}" presName="level3hierChild" presStyleCnt="0"/>
      <dgm:spPr/>
    </dgm:pt>
    <dgm:pt modelId="{35203BA8-D276-4D5B-8BA1-F208FA0855D6}" type="pres">
      <dgm:prSet presAssocID="{243ADC97-6D39-4D9F-B11B-98974BD054AE}" presName="conn2-1" presStyleLbl="parChTrans1D2" presStyleIdx="3" presStyleCnt="4"/>
      <dgm:spPr/>
    </dgm:pt>
    <dgm:pt modelId="{6FFFA878-A611-441B-BEBB-3A7210C52770}" type="pres">
      <dgm:prSet presAssocID="{243ADC97-6D39-4D9F-B11B-98974BD054AE}" presName="connTx" presStyleLbl="parChTrans1D2" presStyleIdx="3" presStyleCnt="4"/>
      <dgm:spPr/>
    </dgm:pt>
    <dgm:pt modelId="{BCD95C62-EC9B-4BE8-9CD1-AF954867140D}" type="pres">
      <dgm:prSet presAssocID="{ECB4AAA1-995A-4751-8111-6C58A9D9C821}" presName="root2" presStyleCnt="0"/>
      <dgm:spPr/>
    </dgm:pt>
    <dgm:pt modelId="{E4DB65FB-CBD9-41AF-9C4E-DA9881FBC951}" type="pres">
      <dgm:prSet presAssocID="{ECB4AAA1-995A-4751-8111-6C58A9D9C821}" presName="LevelTwoTextNode" presStyleLbl="node2" presStyleIdx="3" presStyleCnt="4">
        <dgm:presLayoutVars>
          <dgm:chPref val="3"/>
        </dgm:presLayoutVars>
      </dgm:prSet>
      <dgm:spPr/>
    </dgm:pt>
    <dgm:pt modelId="{58D26844-97DF-478E-9454-9382C40570A2}" type="pres">
      <dgm:prSet presAssocID="{ECB4AAA1-995A-4751-8111-6C58A9D9C821}" presName="level3hierChild" presStyleCnt="0"/>
      <dgm:spPr/>
    </dgm:pt>
    <dgm:pt modelId="{6790C8F5-3985-4E58-88AB-E5EB0F43F131}" type="pres">
      <dgm:prSet presAssocID="{F350B658-6841-4349-97BF-6EDE343BB12B}" presName="conn2-1" presStyleLbl="parChTrans1D3" presStyleIdx="6" presStyleCnt="10"/>
      <dgm:spPr/>
    </dgm:pt>
    <dgm:pt modelId="{CBE83EB3-0A8E-4DD0-A596-CA504258BF90}" type="pres">
      <dgm:prSet presAssocID="{F350B658-6841-4349-97BF-6EDE343BB12B}" presName="connTx" presStyleLbl="parChTrans1D3" presStyleIdx="6" presStyleCnt="10"/>
      <dgm:spPr/>
    </dgm:pt>
    <dgm:pt modelId="{ADFD46A9-E40B-45DB-825C-6B9A666DA4B4}" type="pres">
      <dgm:prSet presAssocID="{25A96E3D-AF3F-436B-A305-0FFF5743E491}" presName="root2" presStyleCnt="0"/>
      <dgm:spPr/>
    </dgm:pt>
    <dgm:pt modelId="{5F9C0AF5-64C0-4630-AD6C-94D07FA96D3D}" type="pres">
      <dgm:prSet presAssocID="{25A96E3D-AF3F-436B-A305-0FFF5743E491}" presName="LevelTwoTextNode" presStyleLbl="node3" presStyleIdx="6" presStyleCnt="10">
        <dgm:presLayoutVars>
          <dgm:chPref val="3"/>
        </dgm:presLayoutVars>
      </dgm:prSet>
      <dgm:spPr/>
    </dgm:pt>
    <dgm:pt modelId="{F667FDD5-D24C-4F04-9131-49933A79F026}" type="pres">
      <dgm:prSet presAssocID="{25A96E3D-AF3F-436B-A305-0FFF5743E491}" presName="level3hierChild" presStyleCnt="0"/>
      <dgm:spPr/>
    </dgm:pt>
    <dgm:pt modelId="{3140BD4C-D280-4280-949E-967727EC392F}" type="pres">
      <dgm:prSet presAssocID="{E8EBCDEA-FC75-4224-B123-4DC8B172A019}" presName="conn2-1" presStyleLbl="parChTrans1D3" presStyleIdx="7" presStyleCnt="10"/>
      <dgm:spPr/>
    </dgm:pt>
    <dgm:pt modelId="{C6F04B0F-07DD-492C-B3D4-2F9176506350}" type="pres">
      <dgm:prSet presAssocID="{E8EBCDEA-FC75-4224-B123-4DC8B172A019}" presName="connTx" presStyleLbl="parChTrans1D3" presStyleIdx="7" presStyleCnt="10"/>
      <dgm:spPr/>
    </dgm:pt>
    <dgm:pt modelId="{ED47E3F4-46CF-40DF-BE75-C191E8691272}" type="pres">
      <dgm:prSet presAssocID="{09C603AE-2897-46F6-A1F2-CE72F9680B71}" presName="root2" presStyleCnt="0"/>
      <dgm:spPr/>
    </dgm:pt>
    <dgm:pt modelId="{9479DAC9-2A78-4B89-ACE8-2EB027D9F2FA}" type="pres">
      <dgm:prSet presAssocID="{09C603AE-2897-46F6-A1F2-CE72F9680B71}" presName="LevelTwoTextNode" presStyleLbl="node3" presStyleIdx="7" presStyleCnt="10">
        <dgm:presLayoutVars>
          <dgm:chPref val="3"/>
        </dgm:presLayoutVars>
      </dgm:prSet>
      <dgm:spPr/>
    </dgm:pt>
    <dgm:pt modelId="{CE6F821D-A13B-4057-BD99-8203B7FD7878}" type="pres">
      <dgm:prSet presAssocID="{09C603AE-2897-46F6-A1F2-CE72F9680B71}" presName="level3hierChild" presStyleCnt="0"/>
      <dgm:spPr/>
    </dgm:pt>
    <dgm:pt modelId="{B31BEEC3-FA3A-455F-B680-31D8D0BFC09D}" type="pres">
      <dgm:prSet presAssocID="{1D62E52E-54BA-4256-A6FC-FD626C48646A}" presName="conn2-1" presStyleLbl="parChTrans1D3" presStyleIdx="8" presStyleCnt="10"/>
      <dgm:spPr/>
    </dgm:pt>
    <dgm:pt modelId="{410784FD-ACC0-4005-BE8B-31E5046C1905}" type="pres">
      <dgm:prSet presAssocID="{1D62E52E-54BA-4256-A6FC-FD626C48646A}" presName="connTx" presStyleLbl="parChTrans1D3" presStyleIdx="8" presStyleCnt="10"/>
      <dgm:spPr/>
    </dgm:pt>
    <dgm:pt modelId="{36B1F37F-E77C-4DF9-8D9B-3A843722C634}" type="pres">
      <dgm:prSet presAssocID="{93C3F648-801E-4BAC-AF63-751F90DD9E50}" presName="root2" presStyleCnt="0"/>
      <dgm:spPr/>
    </dgm:pt>
    <dgm:pt modelId="{0F36F0B9-5AFA-4C5B-91EF-B9F3ECA0265E}" type="pres">
      <dgm:prSet presAssocID="{93C3F648-801E-4BAC-AF63-751F90DD9E50}" presName="LevelTwoTextNode" presStyleLbl="node3" presStyleIdx="8" presStyleCnt="10">
        <dgm:presLayoutVars>
          <dgm:chPref val="3"/>
        </dgm:presLayoutVars>
      </dgm:prSet>
      <dgm:spPr/>
    </dgm:pt>
    <dgm:pt modelId="{92EC6870-D233-4137-A22C-472D2805732E}" type="pres">
      <dgm:prSet presAssocID="{93C3F648-801E-4BAC-AF63-751F90DD9E50}" presName="level3hierChild" presStyleCnt="0"/>
      <dgm:spPr/>
    </dgm:pt>
    <dgm:pt modelId="{B37D91A5-7483-4453-A2E5-A3C72B1F88D6}" type="pres">
      <dgm:prSet presAssocID="{7B5BAD9D-83FD-42B0-8FD5-A26FCDFC903E}" presName="conn2-1" presStyleLbl="parChTrans1D3" presStyleIdx="9" presStyleCnt="10"/>
      <dgm:spPr/>
    </dgm:pt>
    <dgm:pt modelId="{A873B3CE-6EAE-401E-9465-B0C14A517176}" type="pres">
      <dgm:prSet presAssocID="{7B5BAD9D-83FD-42B0-8FD5-A26FCDFC903E}" presName="connTx" presStyleLbl="parChTrans1D3" presStyleIdx="9" presStyleCnt="10"/>
      <dgm:spPr/>
    </dgm:pt>
    <dgm:pt modelId="{D5D0B8F8-E696-405B-B250-58C64DE65FA9}" type="pres">
      <dgm:prSet presAssocID="{474D24B8-D938-432D-BA8C-592A32C4AB9A}" presName="root2" presStyleCnt="0"/>
      <dgm:spPr/>
    </dgm:pt>
    <dgm:pt modelId="{2B3B88EC-1178-40EA-9EC0-F12434FA7B12}" type="pres">
      <dgm:prSet presAssocID="{474D24B8-D938-432D-BA8C-592A32C4AB9A}" presName="LevelTwoTextNode" presStyleLbl="node3" presStyleIdx="9" presStyleCnt="10">
        <dgm:presLayoutVars>
          <dgm:chPref val="3"/>
        </dgm:presLayoutVars>
      </dgm:prSet>
      <dgm:spPr/>
    </dgm:pt>
    <dgm:pt modelId="{2B33A7B8-A5E7-4884-9AE8-2EFDEDDC0511}" type="pres">
      <dgm:prSet presAssocID="{474D24B8-D938-432D-BA8C-592A32C4AB9A}" presName="level3hierChild" presStyleCnt="0"/>
      <dgm:spPr/>
    </dgm:pt>
  </dgm:ptLst>
  <dgm:cxnLst>
    <dgm:cxn modelId="{A6722301-DA2E-4D10-96F6-3D08C665A1B0}" type="presOf" srcId="{7259354A-CEA6-4630-8D45-6B3D45EB1747}" destId="{2C65C4F2-0B3C-4A11-AB42-8068A06CB2C0}" srcOrd="0" destOrd="0" presId="urn:microsoft.com/office/officeart/2005/8/layout/hierarchy2"/>
    <dgm:cxn modelId="{3883EC04-9E0F-4F32-8C1A-1CF7940105B4}" type="presOf" srcId="{E8EBCDEA-FC75-4224-B123-4DC8B172A019}" destId="{C6F04B0F-07DD-492C-B3D4-2F9176506350}" srcOrd="1" destOrd="0" presId="urn:microsoft.com/office/officeart/2005/8/layout/hierarchy2"/>
    <dgm:cxn modelId="{E4256709-2D63-4C80-8AAC-A087046A5E43}" type="presOf" srcId="{F047CEB1-0113-4662-9AEC-03CA70BFF0F7}" destId="{7FBBB5EB-9AF7-47F2-B030-9846A7E43FFA}" srcOrd="0" destOrd="0" presId="urn:microsoft.com/office/officeart/2005/8/layout/hierarchy2"/>
    <dgm:cxn modelId="{1F08760C-C0A1-49CF-89B2-95F9B4B59E8C}" type="presOf" srcId="{E9B0D850-4B99-46E9-9730-E5FAD7CA8338}" destId="{C7D896EB-D1F4-4EEB-9A04-4B7B8892DE7F}" srcOrd="1" destOrd="0" presId="urn:microsoft.com/office/officeart/2005/8/layout/hierarchy2"/>
    <dgm:cxn modelId="{9DA5670E-A47B-449F-B685-6BF46E343EB5}" srcId="{ECB4AAA1-995A-4751-8111-6C58A9D9C821}" destId="{09C603AE-2897-46F6-A1F2-CE72F9680B71}" srcOrd="1" destOrd="0" parTransId="{E8EBCDEA-FC75-4224-B123-4DC8B172A019}" sibTransId="{16B9A2FE-D0B1-47F9-8A14-B0F55537F777}"/>
    <dgm:cxn modelId="{49E4FB0E-9577-466A-B84B-8591E8F89DA9}" type="presOf" srcId="{1D62E52E-54BA-4256-A6FC-FD626C48646A}" destId="{410784FD-ACC0-4005-BE8B-31E5046C1905}" srcOrd="1" destOrd="0" presId="urn:microsoft.com/office/officeart/2005/8/layout/hierarchy2"/>
    <dgm:cxn modelId="{6EE53A0F-D3B2-4821-916E-9065D6659829}" type="presOf" srcId="{243ADC97-6D39-4D9F-B11B-98974BD054AE}" destId="{6FFFA878-A611-441B-BEBB-3A7210C52770}" srcOrd="1" destOrd="0" presId="urn:microsoft.com/office/officeart/2005/8/layout/hierarchy2"/>
    <dgm:cxn modelId="{64A32C11-F4F0-4386-9A88-6BC2C1E0A687}" srcId="{83043FC0-7641-4962-9D8E-F8DBD91B4471}" destId="{E46F4A0D-CDC4-42C6-987A-E89D33C12608}" srcOrd="1" destOrd="0" parTransId="{7259354A-CEA6-4630-8D45-6B3D45EB1747}" sibTransId="{8794437F-4F7E-4A9E-B914-BE83EAF3EC8C}"/>
    <dgm:cxn modelId="{E4709312-0C62-420E-A2AF-88981558C70D}" srcId="{E46F4A0D-CDC4-42C6-987A-E89D33C12608}" destId="{38273A43-A08F-4708-85E1-428A597E80D3}" srcOrd="0" destOrd="0" parTransId="{98F6C21C-AB29-418A-87DB-444042634FD1}" sibTransId="{07E90436-B400-4C98-80AB-549CF0F962B9}"/>
    <dgm:cxn modelId="{8BF27E17-4751-4ACD-A87A-ABD0F4056177}" type="presOf" srcId="{83043FC0-7641-4962-9D8E-F8DBD91B4471}" destId="{97A6272F-99FF-4F9A-A375-2CADA890DF12}" srcOrd="0" destOrd="0" presId="urn:microsoft.com/office/officeart/2005/8/layout/hierarchy2"/>
    <dgm:cxn modelId="{4709E31A-EE5C-45E2-94D4-41506E4629B5}" srcId="{83043FC0-7641-4962-9D8E-F8DBD91B4471}" destId="{ECB4AAA1-995A-4751-8111-6C58A9D9C821}" srcOrd="3" destOrd="0" parTransId="{243ADC97-6D39-4D9F-B11B-98974BD054AE}" sibTransId="{AA6FA6BF-FFEE-4680-91ED-208A1A8071E3}"/>
    <dgm:cxn modelId="{6369281D-06B9-437B-A604-0E6D6644BCB8}" type="presOf" srcId="{C5396F73-3EDE-4B19-830B-5257EFC6387F}" destId="{659FBD70-8C48-4E0C-9A48-98FAF4429ECC}" srcOrd="1" destOrd="0" presId="urn:microsoft.com/office/officeart/2005/8/layout/hierarchy2"/>
    <dgm:cxn modelId="{49E2E71F-E0E8-4B43-BB14-B9A535A610C8}" type="presOf" srcId="{25A96E3D-AF3F-436B-A305-0FFF5743E491}" destId="{5F9C0AF5-64C0-4630-AD6C-94D07FA96D3D}" srcOrd="0" destOrd="0" presId="urn:microsoft.com/office/officeart/2005/8/layout/hierarchy2"/>
    <dgm:cxn modelId="{CC078721-B3DC-4D1D-BF5C-FDD0ED1F5B1C}" type="presOf" srcId="{98F6C21C-AB29-418A-87DB-444042634FD1}" destId="{19159FA6-DA4A-4220-BB4A-05EB8F1A0F84}" srcOrd="0" destOrd="0" presId="urn:microsoft.com/office/officeart/2005/8/layout/hierarchy2"/>
    <dgm:cxn modelId="{EB6A3B22-AF8C-4854-984F-1F60492AA6E9}" type="presOf" srcId="{19CA1315-47CD-4458-8932-AEB1F6848051}" destId="{5439CC01-3FD4-4888-A6AE-D0672936ED2E}" srcOrd="1" destOrd="0" presId="urn:microsoft.com/office/officeart/2005/8/layout/hierarchy2"/>
    <dgm:cxn modelId="{B404E826-A7BE-436A-9C51-2D45ED50281E}" type="presOf" srcId="{C5396F73-3EDE-4B19-830B-5257EFC6387F}" destId="{3D492EBE-9CD0-45EF-898F-5E40A9F18D55}" srcOrd="0" destOrd="0" presId="urn:microsoft.com/office/officeart/2005/8/layout/hierarchy2"/>
    <dgm:cxn modelId="{A0651427-B3AF-47C1-8DE8-A50176A2E3FF}" type="presOf" srcId="{0953BA6C-6F3B-4765-A24F-8A495B73451E}" destId="{6E3033AB-9B49-4005-A2D2-DEFDF31ACC2C}" srcOrd="0" destOrd="0" presId="urn:microsoft.com/office/officeart/2005/8/layout/hierarchy2"/>
    <dgm:cxn modelId="{9E9C6A27-C548-4582-AF31-EE612A20EB7F}" type="presOf" srcId="{38DACFD7-7D54-4BA3-9C6D-20ED40C63D59}" destId="{507DD402-6CF8-4D77-BA46-71326AEF9963}" srcOrd="0" destOrd="0" presId="urn:microsoft.com/office/officeart/2005/8/layout/hierarchy2"/>
    <dgm:cxn modelId="{83527B2C-8F8C-4224-8B63-2E91473AA76E}" type="presOf" srcId="{98F6C21C-AB29-418A-87DB-444042634FD1}" destId="{7D368D6F-EB63-434C-A44B-791AD1EE1CDF}" srcOrd="1" destOrd="0" presId="urn:microsoft.com/office/officeart/2005/8/layout/hierarchy2"/>
    <dgm:cxn modelId="{6D1CEE38-F33A-4542-B63E-7DDFF5D83314}" type="presOf" srcId="{61ECECDF-692A-4BFB-8D72-C6382D43E907}" destId="{B94FEEA0-E619-4FF6-B965-A5DFFEDCD918}" srcOrd="0" destOrd="0" presId="urn:microsoft.com/office/officeart/2005/8/layout/hierarchy2"/>
    <dgm:cxn modelId="{0660E53A-E597-4C2A-BD54-D3FDE0ADB5C0}" type="presOf" srcId="{09C603AE-2897-46F6-A1F2-CE72F9680B71}" destId="{9479DAC9-2A78-4B89-ACE8-2EB027D9F2FA}" srcOrd="0" destOrd="0" presId="urn:microsoft.com/office/officeart/2005/8/layout/hierarchy2"/>
    <dgm:cxn modelId="{7E64CA3E-8391-423A-92B5-77184C33C15C}" srcId="{95F455CC-7F2A-4145-A610-0335D94A4535}" destId="{EED2696A-9049-43F1-A903-303032409B75}" srcOrd="0" destOrd="0" parTransId="{C5396F73-3EDE-4B19-830B-5257EFC6387F}" sibTransId="{F41FD4C1-59CC-4166-BCF7-331D22D460C6}"/>
    <dgm:cxn modelId="{E61EC73F-C56A-4414-83C6-1F3C3B0C3B6D}" type="presOf" srcId="{243ADC97-6D39-4D9F-B11B-98974BD054AE}" destId="{35203BA8-D276-4D5B-8BA1-F208FA0855D6}" srcOrd="0" destOrd="0" presId="urn:microsoft.com/office/officeart/2005/8/layout/hierarchy2"/>
    <dgm:cxn modelId="{E578635D-2B98-4C6E-AA4D-B7639C8A71D2}" type="presOf" srcId="{7B5BAD9D-83FD-42B0-8FD5-A26FCDFC903E}" destId="{A873B3CE-6EAE-401E-9465-B0C14A517176}" srcOrd="1" destOrd="0" presId="urn:microsoft.com/office/officeart/2005/8/layout/hierarchy2"/>
    <dgm:cxn modelId="{A960CE60-3D07-4A67-B486-969554078E78}" type="presOf" srcId="{E035A153-CE25-401B-BA20-A8FB032F4723}" destId="{28266C1F-4D25-47E7-BE4C-B28C6162735C}" srcOrd="0" destOrd="0" presId="urn:microsoft.com/office/officeart/2005/8/layout/hierarchy2"/>
    <dgm:cxn modelId="{D7779B4B-EB9A-4372-AD81-9F5C3B988512}" srcId="{ECB4AAA1-995A-4751-8111-6C58A9D9C821}" destId="{93C3F648-801E-4BAC-AF63-751F90DD9E50}" srcOrd="2" destOrd="0" parTransId="{1D62E52E-54BA-4256-A6FC-FD626C48646A}" sibTransId="{2DF26A3E-E96B-4D69-A0D7-0FEE528898FF}"/>
    <dgm:cxn modelId="{C9169E71-6D66-4C17-8CE6-BCAE715486C7}" type="presOf" srcId="{E9B0D850-4B99-46E9-9730-E5FAD7CA8338}" destId="{33AA7E33-58AF-44F6-82B6-F5DF6DD063BB}" srcOrd="0" destOrd="0" presId="urn:microsoft.com/office/officeart/2005/8/layout/hierarchy2"/>
    <dgm:cxn modelId="{26F33657-49B8-48FF-8717-22A20A99F4AF}" srcId="{ECB4AAA1-995A-4751-8111-6C58A9D9C821}" destId="{474D24B8-D938-432D-BA8C-592A32C4AB9A}" srcOrd="3" destOrd="0" parTransId="{7B5BAD9D-83FD-42B0-8FD5-A26FCDFC903E}" sibTransId="{A398FE98-B908-4781-915F-F9C4ED4839B7}"/>
    <dgm:cxn modelId="{B3E9D579-D53C-4BA6-B2B8-48794BF972BF}" type="presOf" srcId="{7259354A-CEA6-4630-8D45-6B3D45EB1747}" destId="{EB650602-A030-41CE-B2EE-850A16E2857D}" srcOrd="1" destOrd="0" presId="urn:microsoft.com/office/officeart/2005/8/layout/hierarchy2"/>
    <dgm:cxn modelId="{5671187D-29ED-4DAE-BF48-F16EB7F7915C}" type="presOf" srcId="{E86FB8D7-ACF6-43B0-B5B3-0BD5EE85A9EC}" destId="{2E3BCA42-25E5-4DB6-83A2-BA0EC377C47F}" srcOrd="0" destOrd="0" presId="urn:microsoft.com/office/officeart/2005/8/layout/hierarchy2"/>
    <dgm:cxn modelId="{5094817D-80FE-49C6-A0C6-E13A41A25C56}" type="presOf" srcId="{EED2696A-9049-43F1-A903-303032409B75}" destId="{14B06209-0361-4ED8-B672-2A9985EDDB86}" srcOrd="0" destOrd="0" presId="urn:microsoft.com/office/officeart/2005/8/layout/hierarchy2"/>
    <dgm:cxn modelId="{BC7DA27E-1096-4097-BC88-8107B8F9891C}" type="presOf" srcId="{7B5BAD9D-83FD-42B0-8FD5-A26FCDFC903E}" destId="{B37D91A5-7483-4453-A2E5-A3C72B1F88D6}" srcOrd="0" destOrd="0" presId="urn:microsoft.com/office/officeart/2005/8/layout/hierarchy2"/>
    <dgm:cxn modelId="{25241F7F-D05D-4311-829B-932185DDBF5A}" type="presOf" srcId="{1E7F3CA4-6037-445A-9900-3302611297F7}" destId="{964BE1DE-E71A-4468-94C3-3D84E38F12AB}" srcOrd="1" destOrd="0" presId="urn:microsoft.com/office/officeart/2005/8/layout/hierarchy2"/>
    <dgm:cxn modelId="{B5289E7F-DB1A-42A9-A9DA-45BFC48A52B4}" type="presOf" srcId="{93C3F648-801E-4BAC-AF63-751F90DD9E50}" destId="{0F36F0B9-5AFA-4C5B-91EF-B9F3ECA0265E}" srcOrd="0" destOrd="0" presId="urn:microsoft.com/office/officeart/2005/8/layout/hierarchy2"/>
    <dgm:cxn modelId="{185FD386-D559-403D-B7BA-CD0FF0DCB9B4}" type="presOf" srcId="{95F455CC-7F2A-4145-A610-0335D94A4535}" destId="{9A136C14-9944-4561-92F5-0F3404521864}" srcOrd="0" destOrd="0" presId="urn:microsoft.com/office/officeart/2005/8/layout/hierarchy2"/>
    <dgm:cxn modelId="{08CBC989-A4ED-40E7-9EA9-AC5527E8254B}" srcId="{E46F4A0D-CDC4-42C6-987A-E89D33C12608}" destId="{0953BA6C-6F3B-4765-A24F-8A495B73451E}" srcOrd="1" destOrd="0" parTransId="{E9B0D850-4B99-46E9-9730-E5FAD7CA8338}" sibTransId="{FB7FDEDF-FA7C-42DC-8BFA-2B5063FEE6AF}"/>
    <dgm:cxn modelId="{88A96C9A-23B5-440C-9897-B2760CC39436}" type="presOf" srcId="{1D62E52E-54BA-4256-A6FC-FD626C48646A}" destId="{B31BEEC3-FA3A-455F-B680-31D8D0BFC09D}" srcOrd="0" destOrd="0" presId="urn:microsoft.com/office/officeart/2005/8/layout/hierarchy2"/>
    <dgm:cxn modelId="{F051CE9A-6C18-4DAB-AF23-479ED0FC305A}" srcId="{E46F4A0D-CDC4-42C6-987A-E89D33C12608}" destId="{E035A153-CE25-401B-BA20-A8FB032F4723}" srcOrd="2" destOrd="0" parTransId="{F047CEB1-0113-4662-9AEC-03CA70BFF0F7}" sibTransId="{68BCF38F-985F-4D81-8780-5EBC8847C8AC}"/>
    <dgm:cxn modelId="{2BF9109D-45A7-4C85-A00B-49788372C395}" type="presOf" srcId="{E8EBCDEA-FC75-4224-B123-4DC8B172A019}" destId="{3140BD4C-D280-4280-949E-967727EC392F}" srcOrd="0" destOrd="0" presId="urn:microsoft.com/office/officeart/2005/8/layout/hierarchy2"/>
    <dgm:cxn modelId="{DB4A8CA7-61A4-47B5-8C0B-4CA1B1D5B821}" type="presOf" srcId="{57049F14-A200-4098-A8C1-CC10021EBCE9}" destId="{97FB3108-6F3D-4FC0-8672-50C723456BD9}" srcOrd="0" destOrd="0" presId="urn:microsoft.com/office/officeart/2005/8/layout/hierarchy2"/>
    <dgm:cxn modelId="{D4C93FA9-1F4A-4FCE-9F41-E073DB457AD9}" type="presOf" srcId="{04B6473D-F1ED-407D-B86B-185244437B4F}" destId="{319BC87B-6491-4BD0-B780-8D38591BA2F8}" srcOrd="0" destOrd="0" presId="urn:microsoft.com/office/officeart/2005/8/layout/hierarchy2"/>
    <dgm:cxn modelId="{4BF1CCB0-0A9D-4ED8-B590-5483FC59F348}" type="presOf" srcId="{F047CEB1-0113-4662-9AEC-03CA70BFF0F7}" destId="{702B2B59-6C2E-474F-8D64-CFE162E795A3}" srcOrd="1" destOrd="0" presId="urn:microsoft.com/office/officeart/2005/8/layout/hierarchy2"/>
    <dgm:cxn modelId="{B126F5B8-BB2B-44AC-81FC-CC06B44390F4}" type="presOf" srcId="{F350B658-6841-4349-97BF-6EDE343BB12B}" destId="{CBE83EB3-0A8E-4DD0-A596-CA504258BF90}" srcOrd="1" destOrd="0" presId="urn:microsoft.com/office/officeart/2005/8/layout/hierarchy2"/>
    <dgm:cxn modelId="{B44556B9-37F8-42B5-AE84-1651677D9F6A}" srcId="{83043FC0-7641-4962-9D8E-F8DBD91B4471}" destId="{95F455CC-7F2A-4145-A610-0335D94A4535}" srcOrd="0" destOrd="0" parTransId="{38DACFD7-7D54-4BA3-9C6D-20ED40C63D59}" sibTransId="{5C4325DA-4688-4443-91CE-6DC849F257C7}"/>
    <dgm:cxn modelId="{82C271C6-06F1-45AC-8AB7-20402345A8EA}" type="presOf" srcId="{04B6473D-F1ED-407D-B86B-185244437B4F}" destId="{698D742D-3395-4B5A-ACC6-517DBCC1F0DD}" srcOrd="1" destOrd="0" presId="urn:microsoft.com/office/officeart/2005/8/layout/hierarchy2"/>
    <dgm:cxn modelId="{2AA4A2C7-80CC-4F57-B8EF-D51FD81CB67C}" type="presOf" srcId="{F350B658-6841-4349-97BF-6EDE343BB12B}" destId="{6790C8F5-3985-4E58-88AB-E5EB0F43F131}" srcOrd="0" destOrd="0" presId="urn:microsoft.com/office/officeart/2005/8/layout/hierarchy2"/>
    <dgm:cxn modelId="{571C22CB-50A8-400F-9C77-AF869F7FD3EA}" type="presOf" srcId="{19CA1315-47CD-4458-8932-AEB1F6848051}" destId="{18BF3833-80EB-473B-8C55-AD728634B7DD}" srcOrd="0" destOrd="0" presId="urn:microsoft.com/office/officeart/2005/8/layout/hierarchy2"/>
    <dgm:cxn modelId="{BE15FBD7-18F6-44EE-ADF1-7DA523A6B3FC}" type="presOf" srcId="{966DBF9B-9C6D-41CB-88CE-CE68C625CAF7}" destId="{77137D7D-71F5-4ABA-B102-AEFBCB99673F}" srcOrd="0" destOrd="0" presId="urn:microsoft.com/office/officeart/2005/8/layout/hierarchy2"/>
    <dgm:cxn modelId="{84EE93DE-5C47-42AB-8B98-E9796D193235}" type="presOf" srcId="{474D24B8-D938-432D-BA8C-592A32C4AB9A}" destId="{2B3B88EC-1178-40EA-9EC0-F12434FA7B12}" srcOrd="0" destOrd="0" presId="urn:microsoft.com/office/officeart/2005/8/layout/hierarchy2"/>
    <dgm:cxn modelId="{EDDD8FE2-6D91-4486-8C52-DD66B3D7D247}" type="presOf" srcId="{E46F4A0D-CDC4-42C6-987A-E89D33C12608}" destId="{9C63AE63-3E57-4657-B979-8514B1162F2B}" srcOrd="0" destOrd="0" presId="urn:microsoft.com/office/officeart/2005/8/layout/hierarchy2"/>
    <dgm:cxn modelId="{BB2C8CE6-EF02-43B3-91CF-D8F63DF80E4B}" type="presOf" srcId="{1E7F3CA4-6037-445A-9900-3302611297F7}" destId="{4E7FC8D3-9160-4FC5-B630-331E0119C597}" srcOrd="0" destOrd="0" presId="urn:microsoft.com/office/officeart/2005/8/layout/hierarchy2"/>
    <dgm:cxn modelId="{7B6E22E8-7A24-4C22-811E-4257CDEEBCD2}" type="presOf" srcId="{ECB4AAA1-995A-4751-8111-6C58A9D9C821}" destId="{E4DB65FB-CBD9-41AF-9C4E-DA9881FBC951}" srcOrd="0" destOrd="0" presId="urn:microsoft.com/office/officeart/2005/8/layout/hierarchy2"/>
    <dgm:cxn modelId="{D30F0CEF-C9DD-4945-BEB7-23ACD3243797}" srcId="{E86FB8D7-ACF6-43B0-B5B3-0BD5EE85A9EC}" destId="{966DBF9B-9C6D-41CB-88CE-CE68C625CAF7}" srcOrd="1" destOrd="0" parTransId="{04B6473D-F1ED-407D-B86B-185244437B4F}" sibTransId="{4BEA7E4C-1859-47D3-847D-F1E148457813}"/>
    <dgm:cxn modelId="{63B992F0-BAA0-4FBF-B80C-8014782940FA}" type="presOf" srcId="{38DACFD7-7D54-4BA3-9C6D-20ED40C63D59}" destId="{93F94F54-5CC6-49E9-A3FB-76348610C374}" srcOrd="1" destOrd="0" presId="urn:microsoft.com/office/officeart/2005/8/layout/hierarchy2"/>
    <dgm:cxn modelId="{A9480DF1-AEDB-4A18-AE1D-19F3B009C49E}" srcId="{57049F14-A200-4098-A8C1-CC10021EBCE9}" destId="{83043FC0-7641-4962-9D8E-F8DBD91B4471}" srcOrd="0" destOrd="0" parTransId="{8AF0BCFA-7260-4FAD-AEB0-ED2A128FAD60}" sibTransId="{7E20478C-5962-4132-9AE7-F517EC8B4D62}"/>
    <dgm:cxn modelId="{72346AF4-0F5F-40E2-B8FC-E26C2393701E}" srcId="{83043FC0-7641-4962-9D8E-F8DBD91B4471}" destId="{E86FB8D7-ACF6-43B0-B5B3-0BD5EE85A9EC}" srcOrd="2" destOrd="0" parTransId="{19CA1315-47CD-4458-8932-AEB1F6848051}" sibTransId="{9BA0C2A1-FEA1-4451-B294-0E6968D9BE83}"/>
    <dgm:cxn modelId="{01BB95F6-0453-47C9-9E8B-8A4BE064CA0B}" srcId="{ECB4AAA1-995A-4751-8111-6C58A9D9C821}" destId="{25A96E3D-AF3F-436B-A305-0FFF5743E491}" srcOrd="0" destOrd="0" parTransId="{F350B658-6841-4349-97BF-6EDE343BB12B}" sibTransId="{1724DFF2-81D2-431B-8B27-C4E20905BF17}"/>
    <dgm:cxn modelId="{FE7CB0F8-7544-4595-83F0-63DC935C415B}" srcId="{E86FB8D7-ACF6-43B0-B5B3-0BD5EE85A9EC}" destId="{61ECECDF-692A-4BFB-8D72-C6382D43E907}" srcOrd="0" destOrd="0" parTransId="{1E7F3CA4-6037-445A-9900-3302611297F7}" sibTransId="{BC4F4AEA-1760-412D-B58C-C5BF0413F315}"/>
    <dgm:cxn modelId="{D07511FC-A765-48C8-B26A-62BFF540854A}" type="presOf" srcId="{38273A43-A08F-4708-85E1-428A597E80D3}" destId="{12C23362-9BC8-47AA-9540-518FD4512B13}" srcOrd="0" destOrd="0" presId="urn:microsoft.com/office/officeart/2005/8/layout/hierarchy2"/>
    <dgm:cxn modelId="{3BF00E44-272D-4894-870E-B4B9F92AB2F8}" type="presParOf" srcId="{97FB3108-6F3D-4FC0-8672-50C723456BD9}" destId="{7A3189B2-E511-4B90-8B0A-A50167CCF101}" srcOrd="0" destOrd="0" presId="urn:microsoft.com/office/officeart/2005/8/layout/hierarchy2"/>
    <dgm:cxn modelId="{8ECC3E34-E7E1-4468-A743-6EA39A37DD82}" type="presParOf" srcId="{7A3189B2-E511-4B90-8B0A-A50167CCF101}" destId="{97A6272F-99FF-4F9A-A375-2CADA890DF12}" srcOrd="0" destOrd="0" presId="urn:microsoft.com/office/officeart/2005/8/layout/hierarchy2"/>
    <dgm:cxn modelId="{9CF27F00-F025-48D5-9BC6-4C59C9F848B0}" type="presParOf" srcId="{7A3189B2-E511-4B90-8B0A-A50167CCF101}" destId="{10BAF9F3-A47C-40E6-AC21-2CF9D5297EEA}" srcOrd="1" destOrd="0" presId="urn:microsoft.com/office/officeart/2005/8/layout/hierarchy2"/>
    <dgm:cxn modelId="{569D9371-16B4-4266-9CF9-1812429BA865}" type="presParOf" srcId="{10BAF9F3-A47C-40E6-AC21-2CF9D5297EEA}" destId="{507DD402-6CF8-4D77-BA46-71326AEF9963}" srcOrd="0" destOrd="0" presId="urn:microsoft.com/office/officeart/2005/8/layout/hierarchy2"/>
    <dgm:cxn modelId="{D544C15B-73B9-4F90-9C53-61E2860F64A2}" type="presParOf" srcId="{507DD402-6CF8-4D77-BA46-71326AEF9963}" destId="{93F94F54-5CC6-49E9-A3FB-76348610C374}" srcOrd="0" destOrd="0" presId="urn:microsoft.com/office/officeart/2005/8/layout/hierarchy2"/>
    <dgm:cxn modelId="{64D4295A-EC97-4906-96E7-F3D5F47D1D34}" type="presParOf" srcId="{10BAF9F3-A47C-40E6-AC21-2CF9D5297EEA}" destId="{D6D0EA2F-4270-463B-ACC5-1B3105AFDC5E}" srcOrd="1" destOrd="0" presId="urn:microsoft.com/office/officeart/2005/8/layout/hierarchy2"/>
    <dgm:cxn modelId="{AE5A2218-8FE6-46CD-BFF8-F71EAA567A9C}" type="presParOf" srcId="{D6D0EA2F-4270-463B-ACC5-1B3105AFDC5E}" destId="{9A136C14-9944-4561-92F5-0F3404521864}" srcOrd="0" destOrd="0" presId="urn:microsoft.com/office/officeart/2005/8/layout/hierarchy2"/>
    <dgm:cxn modelId="{35F6B756-10E8-4B15-AD84-FA04399E8CBA}" type="presParOf" srcId="{D6D0EA2F-4270-463B-ACC5-1B3105AFDC5E}" destId="{8E15EDE3-E1AF-458D-A5C7-12D55F4DB2B9}" srcOrd="1" destOrd="0" presId="urn:microsoft.com/office/officeart/2005/8/layout/hierarchy2"/>
    <dgm:cxn modelId="{2DF807CE-02EE-46FD-B49B-9FA939451EAD}" type="presParOf" srcId="{8E15EDE3-E1AF-458D-A5C7-12D55F4DB2B9}" destId="{3D492EBE-9CD0-45EF-898F-5E40A9F18D55}" srcOrd="0" destOrd="0" presId="urn:microsoft.com/office/officeart/2005/8/layout/hierarchy2"/>
    <dgm:cxn modelId="{71DD6F59-0656-41EE-A9B6-A79EA7B440BB}" type="presParOf" srcId="{3D492EBE-9CD0-45EF-898F-5E40A9F18D55}" destId="{659FBD70-8C48-4E0C-9A48-98FAF4429ECC}" srcOrd="0" destOrd="0" presId="urn:microsoft.com/office/officeart/2005/8/layout/hierarchy2"/>
    <dgm:cxn modelId="{88B0BDE7-3FD1-48E5-9CCF-E945444733BF}" type="presParOf" srcId="{8E15EDE3-E1AF-458D-A5C7-12D55F4DB2B9}" destId="{720030CE-DE77-488D-A008-CDAEB798BB93}" srcOrd="1" destOrd="0" presId="urn:microsoft.com/office/officeart/2005/8/layout/hierarchy2"/>
    <dgm:cxn modelId="{1B184F50-DB65-4126-BAC0-9B6059309F90}" type="presParOf" srcId="{720030CE-DE77-488D-A008-CDAEB798BB93}" destId="{14B06209-0361-4ED8-B672-2A9985EDDB86}" srcOrd="0" destOrd="0" presId="urn:microsoft.com/office/officeart/2005/8/layout/hierarchy2"/>
    <dgm:cxn modelId="{DD6B03CA-07F1-4946-AB33-72FB34D68BBF}" type="presParOf" srcId="{720030CE-DE77-488D-A008-CDAEB798BB93}" destId="{EF0CEE81-F893-436A-8B71-AEEFE926C6F8}" srcOrd="1" destOrd="0" presId="urn:microsoft.com/office/officeart/2005/8/layout/hierarchy2"/>
    <dgm:cxn modelId="{259F8A2F-8FE5-4F1E-AACC-5C10F47F71D8}" type="presParOf" srcId="{10BAF9F3-A47C-40E6-AC21-2CF9D5297EEA}" destId="{2C65C4F2-0B3C-4A11-AB42-8068A06CB2C0}" srcOrd="2" destOrd="0" presId="urn:microsoft.com/office/officeart/2005/8/layout/hierarchy2"/>
    <dgm:cxn modelId="{9ED560A9-C23A-4280-BA8E-CAE64A8BB513}" type="presParOf" srcId="{2C65C4F2-0B3C-4A11-AB42-8068A06CB2C0}" destId="{EB650602-A030-41CE-B2EE-850A16E2857D}" srcOrd="0" destOrd="0" presId="urn:microsoft.com/office/officeart/2005/8/layout/hierarchy2"/>
    <dgm:cxn modelId="{2CAF8293-7FF4-499F-80F5-EEF7470296F4}" type="presParOf" srcId="{10BAF9F3-A47C-40E6-AC21-2CF9D5297EEA}" destId="{14230084-40D0-498E-8DCD-FF6C4B7D1DF4}" srcOrd="3" destOrd="0" presId="urn:microsoft.com/office/officeart/2005/8/layout/hierarchy2"/>
    <dgm:cxn modelId="{636E9DB0-5FAC-451E-886C-24BBEB24F7FB}" type="presParOf" srcId="{14230084-40D0-498E-8DCD-FF6C4B7D1DF4}" destId="{9C63AE63-3E57-4657-B979-8514B1162F2B}" srcOrd="0" destOrd="0" presId="urn:microsoft.com/office/officeart/2005/8/layout/hierarchy2"/>
    <dgm:cxn modelId="{E99F91B7-F9CC-4C43-8C68-BCD1719CFD7C}" type="presParOf" srcId="{14230084-40D0-498E-8DCD-FF6C4B7D1DF4}" destId="{14D9BC37-54B6-462E-A18B-D9FF6ED77167}" srcOrd="1" destOrd="0" presId="urn:microsoft.com/office/officeart/2005/8/layout/hierarchy2"/>
    <dgm:cxn modelId="{7D38456E-0378-43DA-BDB4-A59E938C15FA}" type="presParOf" srcId="{14D9BC37-54B6-462E-A18B-D9FF6ED77167}" destId="{19159FA6-DA4A-4220-BB4A-05EB8F1A0F84}" srcOrd="0" destOrd="0" presId="urn:microsoft.com/office/officeart/2005/8/layout/hierarchy2"/>
    <dgm:cxn modelId="{FCD00297-29B5-48AE-905A-D65240D69033}" type="presParOf" srcId="{19159FA6-DA4A-4220-BB4A-05EB8F1A0F84}" destId="{7D368D6F-EB63-434C-A44B-791AD1EE1CDF}" srcOrd="0" destOrd="0" presId="urn:microsoft.com/office/officeart/2005/8/layout/hierarchy2"/>
    <dgm:cxn modelId="{561D8FB9-10B4-4AAD-A5B4-1A383D2AFEE3}" type="presParOf" srcId="{14D9BC37-54B6-462E-A18B-D9FF6ED77167}" destId="{3F0552FB-7DE7-432B-87DB-88BDED1FB565}" srcOrd="1" destOrd="0" presId="urn:microsoft.com/office/officeart/2005/8/layout/hierarchy2"/>
    <dgm:cxn modelId="{04AD9A8D-2AC4-459D-ACEB-9F801E151D13}" type="presParOf" srcId="{3F0552FB-7DE7-432B-87DB-88BDED1FB565}" destId="{12C23362-9BC8-47AA-9540-518FD4512B13}" srcOrd="0" destOrd="0" presId="urn:microsoft.com/office/officeart/2005/8/layout/hierarchy2"/>
    <dgm:cxn modelId="{224C2A9F-6433-452C-9B37-AFAAEA4CFE04}" type="presParOf" srcId="{3F0552FB-7DE7-432B-87DB-88BDED1FB565}" destId="{24F987FD-639C-44DB-8E3F-0E231B296E94}" srcOrd="1" destOrd="0" presId="urn:microsoft.com/office/officeart/2005/8/layout/hierarchy2"/>
    <dgm:cxn modelId="{48D9958C-E97A-49C7-900B-5A4CD65B7A84}" type="presParOf" srcId="{14D9BC37-54B6-462E-A18B-D9FF6ED77167}" destId="{33AA7E33-58AF-44F6-82B6-F5DF6DD063BB}" srcOrd="2" destOrd="0" presId="urn:microsoft.com/office/officeart/2005/8/layout/hierarchy2"/>
    <dgm:cxn modelId="{A19A8716-FE09-4832-8A52-A6EC34906418}" type="presParOf" srcId="{33AA7E33-58AF-44F6-82B6-F5DF6DD063BB}" destId="{C7D896EB-D1F4-4EEB-9A04-4B7B8892DE7F}" srcOrd="0" destOrd="0" presId="urn:microsoft.com/office/officeart/2005/8/layout/hierarchy2"/>
    <dgm:cxn modelId="{D8575DCC-D511-412D-9CF1-A37A704CC851}" type="presParOf" srcId="{14D9BC37-54B6-462E-A18B-D9FF6ED77167}" destId="{06CB56B7-6272-49E3-B8ED-B4E1E4A86D79}" srcOrd="3" destOrd="0" presId="urn:microsoft.com/office/officeart/2005/8/layout/hierarchy2"/>
    <dgm:cxn modelId="{1FB85DF8-839D-49BB-B789-E9D4E9DA26B6}" type="presParOf" srcId="{06CB56B7-6272-49E3-B8ED-B4E1E4A86D79}" destId="{6E3033AB-9B49-4005-A2D2-DEFDF31ACC2C}" srcOrd="0" destOrd="0" presId="urn:microsoft.com/office/officeart/2005/8/layout/hierarchy2"/>
    <dgm:cxn modelId="{28122634-A467-427C-B15C-6C9943BFA9EA}" type="presParOf" srcId="{06CB56B7-6272-49E3-B8ED-B4E1E4A86D79}" destId="{6D8DD1C3-7C9A-45E2-9C85-5D02885C4DA2}" srcOrd="1" destOrd="0" presId="urn:microsoft.com/office/officeart/2005/8/layout/hierarchy2"/>
    <dgm:cxn modelId="{8783DAF3-1C29-4DEC-AD4C-5BB4EA128965}" type="presParOf" srcId="{14D9BC37-54B6-462E-A18B-D9FF6ED77167}" destId="{7FBBB5EB-9AF7-47F2-B030-9846A7E43FFA}" srcOrd="4" destOrd="0" presId="urn:microsoft.com/office/officeart/2005/8/layout/hierarchy2"/>
    <dgm:cxn modelId="{1E1A4F3B-7176-41E8-AC2F-7BB65DCB973F}" type="presParOf" srcId="{7FBBB5EB-9AF7-47F2-B030-9846A7E43FFA}" destId="{702B2B59-6C2E-474F-8D64-CFE162E795A3}" srcOrd="0" destOrd="0" presId="urn:microsoft.com/office/officeart/2005/8/layout/hierarchy2"/>
    <dgm:cxn modelId="{DD56C015-DA88-4524-83A9-44DE480CB996}" type="presParOf" srcId="{14D9BC37-54B6-462E-A18B-D9FF6ED77167}" destId="{540FCD3D-8237-4B31-847F-9E0288A5050F}" srcOrd="5" destOrd="0" presId="urn:microsoft.com/office/officeart/2005/8/layout/hierarchy2"/>
    <dgm:cxn modelId="{8A3491FA-5959-47AA-AB37-6C81F7471373}" type="presParOf" srcId="{540FCD3D-8237-4B31-847F-9E0288A5050F}" destId="{28266C1F-4D25-47E7-BE4C-B28C6162735C}" srcOrd="0" destOrd="0" presId="urn:microsoft.com/office/officeart/2005/8/layout/hierarchy2"/>
    <dgm:cxn modelId="{DDF0F06F-E919-4F5C-8D80-7AC0A48E5EEF}" type="presParOf" srcId="{540FCD3D-8237-4B31-847F-9E0288A5050F}" destId="{C10E267D-F933-4910-A28D-44C439AF94C0}" srcOrd="1" destOrd="0" presId="urn:microsoft.com/office/officeart/2005/8/layout/hierarchy2"/>
    <dgm:cxn modelId="{C1C6333A-CDB2-4B30-8B70-6A45F3BDB658}" type="presParOf" srcId="{10BAF9F3-A47C-40E6-AC21-2CF9D5297EEA}" destId="{18BF3833-80EB-473B-8C55-AD728634B7DD}" srcOrd="4" destOrd="0" presId="urn:microsoft.com/office/officeart/2005/8/layout/hierarchy2"/>
    <dgm:cxn modelId="{DAF4A781-38D6-46B4-90C4-B59C1A6A342B}" type="presParOf" srcId="{18BF3833-80EB-473B-8C55-AD728634B7DD}" destId="{5439CC01-3FD4-4888-A6AE-D0672936ED2E}" srcOrd="0" destOrd="0" presId="urn:microsoft.com/office/officeart/2005/8/layout/hierarchy2"/>
    <dgm:cxn modelId="{1430E92F-DC1F-4598-A8F1-A858607B55CE}" type="presParOf" srcId="{10BAF9F3-A47C-40E6-AC21-2CF9D5297EEA}" destId="{1670E788-23E8-4BEB-8381-46C7ACC640C5}" srcOrd="5" destOrd="0" presId="urn:microsoft.com/office/officeart/2005/8/layout/hierarchy2"/>
    <dgm:cxn modelId="{1FF9D1A1-7B5C-4AF8-A688-3F9C92663C4E}" type="presParOf" srcId="{1670E788-23E8-4BEB-8381-46C7ACC640C5}" destId="{2E3BCA42-25E5-4DB6-83A2-BA0EC377C47F}" srcOrd="0" destOrd="0" presId="urn:microsoft.com/office/officeart/2005/8/layout/hierarchy2"/>
    <dgm:cxn modelId="{004B1EAA-CED6-4F35-B84B-57411CAA7414}" type="presParOf" srcId="{1670E788-23E8-4BEB-8381-46C7ACC640C5}" destId="{DA1AC05B-FAAB-47A0-A170-FFA67F580A49}" srcOrd="1" destOrd="0" presId="urn:microsoft.com/office/officeart/2005/8/layout/hierarchy2"/>
    <dgm:cxn modelId="{8FBE3717-45A8-4AD1-97F9-A023D6FA7602}" type="presParOf" srcId="{DA1AC05B-FAAB-47A0-A170-FFA67F580A49}" destId="{4E7FC8D3-9160-4FC5-B630-331E0119C597}" srcOrd="0" destOrd="0" presId="urn:microsoft.com/office/officeart/2005/8/layout/hierarchy2"/>
    <dgm:cxn modelId="{1505D7D3-8328-462E-8BC5-C5C0F9633247}" type="presParOf" srcId="{4E7FC8D3-9160-4FC5-B630-331E0119C597}" destId="{964BE1DE-E71A-4468-94C3-3D84E38F12AB}" srcOrd="0" destOrd="0" presId="urn:microsoft.com/office/officeart/2005/8/layout/hierarchy2"/>
    <dgm:cxn modelId="{D118C6AF-D223-488B-A7E6-956A9B55DF55}" type="presParOf" srcId="{DA1AC05B-FAAB-47A0-A170-FFA67F580A49}" destId="{EFAEA171-AEE8-44A2-919B-FAD2411DE7FD}" srcOrd="1" destOrd="0" presId="urn:microsoft.com/office/officeart/2005/8/layout/hierarchy2"/>
    <dgm:cxn modelId="{2C6BCD42-2759-4110-B11B-F787968A6FC0}" type="presParOf" srcId="{EFAEA171-AEE8-44A2-919B-FAD2411DE7FD}" destId="{B94FEEA0-E619-4FF6-B965-A5DFFEDCD918}" srcOrd="0" destOrd="0" presId="urn:microsoft.com/office/officeart/2005/8/layout/hierarchy2"/>
    <dgm:cxn modelId="{04FDA815-60ED-41C7-8DC0-9DF4670AC54B}" type="presParOf" srcId="{EFAEA171-AEE8-44A2-919B-FAD2411DE7FD}" destId="{4D4FCF22-362D-4D73-8A32-0F680CBF4280}" srcOrd="1" destOrd="0" presId="urn:microsoft.com/office/officeart/2005/8/layout/hierarchy2"/>
    <dgm:cxn modelId="{B922E8DD-19A2-4E9B-9370-7C9A01B90190}" type="presParOf" srcId="{DA1AC05B-FAAB-47A0-A170-FFA67F580A49}" destId="{319BC87B-6491-4BD0-B780-8D38591BA2F8}" srcOrd="2" destOrd="0" presId="urn:microsoft.com/office/officeart/2005/8/layout/hierarchy2"/>
    <dgm:cxn modelId="{1CAE7FCB-6DC0-4CEA-9551-16D049EF0C4A}" type="presParOf" srcId="{319BC87B-6491-4BD0-B780-8D38591BA2F8}" destId="{698D742D-3395-4B5A-ACC6-517DBCC1F0DD}" srcOrd="0" destOrd="0" presId="urn:microsoft.com/office/officeart/2005/8/layout/hierarchy2"/>
    <dgm:cxn modelId="{567E4CFB-DE6C-41B5-9EB3-EFEE614EA6C8}" type="presParOf" srcId="{DA1AC05B-FAAB-47A0-A170-FFA67F580A49}" destId="{544C4099-97F1-4FD1-9B54-1AF50EAD3DC9}" srcOrd="3" destOrd="0" presId="urn:microsoft.com/office/officeart/2005/8/layout/hierarchy2"/>
    <dgm:cxn modelId="{B6747E44-7708-48F5-B1FC-A9CCA66BB0E8}" type="presParOf" srcId="{544C4099-97F1-4FD1-9B54-1AF50EAD3DC9}" destId="{77137D7D-71F5-4ABA-B102-AEFBCB99673F}" srcOrd="0" destOrd="0" presId="urn:microsoft.com/office/officeart/2005/8/layout/hierarchy2"/>
    <dgm:cxn modelId="{4A3D160D-2660-4E88-ACE9-0B0152F394F3}" type="presParOf" srcId="{544C4099-97F1-4FD1-9B54-1AF50EAD3DC9}" destId="{5D3C6CD4-9D1C-4FBB-9A12-A68C5AFF5C6D}" srcOrd="1" destOrd="0" presId="urn:microsoft.com/office/officeart/2005/8/layout/hierarchy2"/>
    <dgm:cxn modelId="{82BF0988-D5EB-41D7-B789-4837CC00C310}" type="presParOf" srcId="{10BAF9F3-A47C-40E6-AC21-2CF9D5297EEA}" destId="{35203BA8-D276-4D5B-8BA1-F208FA0855D6}" srcOrd="6" destOrd="0" presId="urn:microsoft.com/office/officeart/2005/8/layout/hierarchy2"/>
    <dgm:cxn modelId="{0C5FB6F3-B7CA-4295-99A9-6CEA68B3C3B5}" type="presParOf" srcId="{35203BA8-D276-4D5B-8BA1-F208FA0855D6}" destId="{6FFFA878-A611-441B-BEBB-3A7210C52770}" srcOrd="0" destOrd="0" presId="urn:microsoft.com/office/officeart/2005/8/layout/hierarchy2"/>
    <dgm:cxn modelId="{5F232814-E577-49F3-B401-DED8B30288CE}" type="presParOf" srcId="{10BAF9F3-A47C-40E6-AC21-2CF9D5297EEA}" destId="{BCD95C62-EC9B-4BE8-9CD1-AF954867140D}" srcOrd="7" destOrd="0" presId="urn:microsoft.com/office/officeart/2005/8/layout/hierarchy2"/>
    <dgm:cxn modelId="{5DC1E1C9-CA25-4EBA-A2BB-D6DB86C8653E}" type="presParOf" srcId="{BCD95C62-EC9B-4BE8-9CD1-AF954867140D}" destId="{E4DB65FB-CBD9-41AF-9C4E-DA9881FBC951}" srcOrd="0" destOrd="0" presId="urn:microsoft.com/office/officeart/2005/8/layout/hierarchy2"/>
    <dgm:cxn modelId="{41F3681D-16F8-48B0-9AB5-E8E222B291DE}" type="presParOf" srcId="{BCD95C62-EC9B-4BE8-9CD1-AF954867140D}" destId="{58D26844-97DF-478E-9454-9382C40570A2}" srcOrd="1" destOrd="0" presId="urn:microsoft.com/office/officeart/2005/8/layout/hierarchy2"/>
    <dgm:cxn modelId="{DEFBA7CB-8D58-48BF-BE94-7021616826D3}" type="presParOf" srcId="{58D26844-97DF-478E-9454-9382C40570A2}" destId="{6790C8F5-3985-4E58-88AB-E5EB0F43F131}" srcOrd="0" destOrd="0" presId="urn:microsoft.com/office/officeart/2005/8/layout/hierarchy2"/>
    <dgm:cxn modelId="{FCC6B55F-6346-425F-8C8B-F24136A6391D}" type="presParOf" srcId="{6790C8F5-3985-4E58-88AB-E5EB0F43F131}" destId="{CBE83EB3-0A8E-4DD0-A596-CA504258BF90}" srcOrd="0" destOrd="0" presId="urn:microsoft.com/office/officeart/2005/8/layout/hierarchy2"/>
    <dgm:cxn modelId="{A5479E7A-4BF6-47EF-AA6B-D9911B4F4D33}" type="presParOf" srcId="{58D26844-97DF-478E-9454-9382C40570A2}" destId="{ADFD46A9-E40B-45DB-825C-6B9A666DA4B4}" srcOrd="1" destOrd="0" presId="urn:microsoft.com/office/officeart/2005/8/layout/hierarchy2"/>
    <dgm:cxn modelId="{F5D0FB45-8270-4A89-B256-983514D6C502}" type="presParOf" srcId="{ADFD46A9-E40B-45DB-825C-6B9A666DA4B4}" destId="{5F9C0AF5-64C0-4630-AD6C-94D07FA96D3D}" srcOrd="0" destOrd="0" presId="urn:microsoft.com/office/officeart/2005/8/layout/hierarchy2"/>
    <dgm:cxn modelId="{42A83889-2D43-4186-B199-BD8CDC39D578}" type="presParOf" srcId="{ADFD46A9-E40B-45DB-825C-6B9A666DA4B4}" destId="{F667FDD5-D24C-4F04-9131-49933A79F026}" srcOrd="1" destOrd="0" presId="urn:microsoft.com/office/officeart/2005/8/layout/hierarchy2"/>
    <dgm:cxn modelId="{C825918A-5294-4E94-9504-DB4F0D0647F8}" type="presParOf" srcId="{58D26844-97DF-478E-9454-9382C40570A2}" destId="{3140BD4C-D280-4280-949E-967727EC392F}" srcOrd="2" destOrd="0" presId="urn:microsoft.com/office/officeart/2005/8/layout/hierarchy2"/>
    <dgm:cxn modelId="{7CCC1134-E178-4DB2-8AF6-B9D40DC13845}" type="presParOf" srcId="{3140BD4C-D280-4280-949E-967727EC392F}" destId="{C6F04B0F-07DD-492C-B3D4-2F9176506350}" srcOrd="0" destOrd="0" presId="urn:microsoft.com/office/officeart/2005/8/layout/hierarchy2"/>
    <dgm:cxn modelId="{36410D66-C3B0-478A-BEC3-18048081CD64}" type="presParOf" srcId="{58D26844-97DF-478E-9454-9382C40570A2}" destId="{ED47E3F4-46CF-40DF-BE75-C191E8691272}" srcOrd="3" destOrd="0" presId="urn:microsoft.com/office/officeart/2005/8/layout/hierarchy2"/>
    <dgm:cxn modelId="{0D903486-E200-4107-9FE3-985EF2AC9A48}" type="presParOf" srcId="{ED47E3F4-46CF-40DF-BE75-C191E8691272}" destId="{9479DAC9-2A78-4B89-ACE8-2EB027D9F2FA}" srcOrd="0" destOrd="0" presId="urn:microsoft.com/office/officeart/2005/8/layout/hierarchy2"/>
    <dgm:cxn modelId="{6DB92753-945D-4D05-BF48-2E2D7609F733}" type="presParOf" srcId="{ED47E3F4-46CF-40DF-BE75-C191E8691272}" destId="{CE6F821D-A13B-4057-BD99-8203B7FD7878}" srcOrd="1" destOrd="0" presId="urn:microsoft.com/office/officeart/2005/8/layout/hierarchy2"/>
    <dgm:cxn modelId="{51C05DDC-EA51-49A9-B255-5FC2B97C95E7}" type="presParOf" srcId="{58D26844-97DF-478E-9454-9382C40570A2}" destId="{B31BEEC3-FA3A-455F-B680-31D8D0BFC09D}" srcOrd="4" destOrd="0" presId="urn:microsoft.com/office/officeart/2005/8/layout/hierarchy2"/>
    <dgm:cxn modelId="{2A793C64-AA30-4C9B-8CC2-8BC93E875D4D}" type="presParOf" srcId="{B31BEEC3-FA3A-455F-B680-31D8D0BFC09D}" destId="{410784FD-ACC0-4005-BE8B-31E5046C1905}" srcOrd="0" destOrd="0" presId="urn:microsoft.com/office/officeart/2005/8/layout/hierarchy2"/>
    <dgm:cxn modelId="{B1084168-CA08-4A97-9463-9279AAAD7BD3}" type="presParOf" srcId="{58D26844-97DF-478E-9454-9382C40570A2}" destId="{36B1F37F-E77C-4DF9-8D9B-3A843722C634}" srcOrd="5" destOrd="0" presId="urn:microsoft.com/office/officeart/2005/8/layout/hierarchy2"/>
    <dgm:cxn modelId="{154EF5A2-0ACD-4EB1-BFA0-D2007B5BBA6C}" type="presParOf" srcId="{36B1F37F-E77C-4DF9-8D9B-3A843722C634}" destId="{0F36F0B9-5AFA-4C5B-91EF-B9F3ECA0265E}" srcOrd="0" destOrd="0" presId="urn:microsoft.com/office/officeart/2005/8/layout/hierarchy2"/>
    <dgm:cxn modelId="{D75D8D71-9B06-4287-8310-F4A35D942403}" type="presParOf" srcId="{36B1F37F-E77C-4DF9-8D9B-3A843722C634}" destId="{92EC6870-D233-4137-A22C-472D2805732E}" srcOrd="1" destOrd="0" presId="urn:microsoft.com/office/officeart/2005/8/layout/hierarchy2"/>
    <dgm:cxn modelId="{64BD3240-E5F5-4B9E-B8F4-81685C84E6C0}" type="presParOf" srcId="{58D26844-97DF-478E-9454-9382C40570A2}" destId="{B37D91A5-7483-4453-A2E5-A3C72B1F88D6}" srcOrd="6" destOrd="0" presId="urn:microsoft.com/office/officeart/2005/8/layout/hierarchy2"/>
    <dgm:cxn modelId="{943ECAB5-9670-469B-820F-05EC504B3AA4}" type="presParOf" srcId="{B37D91A5-7483-4453-A2E5-A3C72B1F88D6}" destId="{A873B3CE-6EAE-401E-9465-B0C14A517176}" srcOrd="0" destOrd="0" presId="urn:microsoft.com/office/officeart/2005/8/layout/hierarchy2"/>
    <dgm:cxn modelId="{D24A2EF3-2808-4671-921C-A0D7D6973AAC}" type="presParOf" srcId="{58D26844-97DF-478E-9454-9382C40570A2}" destId="{D5D0B8F8-E696-405B-B250-58C64DE65FA9}" srcOrd="7" destOrd="0" presId="urn:microsoft.com/office/officeart/2005/8/layout/hierarchy2"/>
    <dgm:cxn modelId="{C848709B-9B4D-4137-B5A0-C0077FA1CC47}" type="presParOf" srcId="{D5D0B8F8-E696-405B-B250-58C64DE65FA9}" destId="{2B3B88EC-1178-40EA-9EC0-F12434FA7B12}" srcOrd="0" destOrd="0" presId="urn:microsoft.com/office/officeart/2005/8/layout/hierarchy2"/>
    <dgm:cxn modelId="{0B323603-6ED4-43AA-90DB-A011F2C3F54E}" type="presParOf" srcId="{D5D0B8F8-E696-405B-B250-58C64DE65FA9}" destId="{2B33A7B8-A5E7-4884-9AE8-2EFDEDDC0511}"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13B02-CCD5-4DAE-9B0B-24925C898996}">
      <dsp:nvSpPr>
        <dsp:cNvPr id="0" name=""/>
        <dsp:cNvSpPr/>
      </dsp:nvSpPr>
      <dsp:spPr>
        <a:xfrm>
          <a:off x="0" y="32382"/>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vi-VN" sz="4100" kern="1200"/>
            <a:t>Giải phẫu</a:t>
          </a:r>
          <a:endParaRPr lang="en-US" sz="4100" kern="1200"/>
        </a:p>
      </dsp:txBody>
      <dsp:txXfrm>
        <a:off x="48005" y="80387"/>
        <a:ext cx="10419590" cy="887374"/>
      </dsp:txXfrm>
    </dsp:sp>
    <dsp:sp modelId="{DEB53870-7CC0-4FC5-9608-6A07FB7DB5D9}">
      <dsp:nvSpPr>
        <dsp:cNvPr id="0" name=""/>
        <dsp:cNvSpPr/>
      </dsp:nvSpPr>
      <dsp:spPr>
        <a:xfrm>
          <a:off x="0" y="1133847"/>
          <a:ext cx="10515600" cy="98338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vi-VN" sz="4100" kern="1200"/>
            <a:t>Trình tự đọc CT scan</a:t>
          </a:r>
          <a:endParaRPr lang="en-US" sz="4100" kern="1200"/>
        </a:p>
      </dsp:txBody>
      <dsp:txXfrm>
        <a:off x="48005" y="1181852"/>
        <a:ext cx="10419590" cy="887374"/>
      </dsp:txXfrm>
    </dsp:sp>
    <dsp:sp modelId="{16339790-DC35-4065-8D32-6D5BBA259BA6}">
      <dsp:nvSpPr>
        <dsp:cNvPr id="0" name=""/>
        <dsp:cNvSpPr/>
      </dsp:nvSpPr>
      <dsp:spPr>
        <a:xfrm>
          <a:off x="0" y="2235312"/>
          <a:ext cx="10515600" cy="98338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vi-VN" sz="4100" kern="1200"/>
            <a:t>Hình ảnh điển hình</a:t>
          </a:r>
          <a:endParaRPr lang="en-US" sz="4100" kern="1200"/>
        </a:p>
      </dsp:txBody>
      <dsp:txXfrm>
        <a:off x="48005" y="2283317"/>
        <a:ext cx="10419590" cy="887374"/>
      </dsp:txXfrm>
    </dsp:sp>
    <dsp:sp modelId="{5C10BE67-E779-4EEB-98AD-8E01E9232CE2}">
      <dsp:nvSpPr>
        <dsp:cNvPr id="0" name=""/>
        <dsp:cNvSpPr/>
      </dsp:nvSpPr>
      <dsp:spPr>
        <a:xfrm>
          <a:off x="0" y="3336777"/>
          <a:ext cx="10515600" cy="9833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vi-VN" sz="4100" kern="1200"/>
            <a:t>Tình huống lâm sàng</a:t>
          </a:r>
          <a:endParaRPr lang="en-US" sz="4100" kern="1200"/>
        </a:p>
      </dsp:txBody>
      <dsp:txXfrm>
        <a:off x="48005" y="3384782"/>
        <a:ext cx="10419590" cy="8873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6272F-99FF-4F9A-A375-2CADA890DF12}">
      <dsp:nvSpPr>
        <dsp:cNvPr id="0" name=""/>
        <dsp:cNvSpPr/>
      </dsp:nvSpPr>
      <dsp:spPr>
        <a:xfrm>
          <a:off x="2513923" y="2484299"/>
          <a:ext cx="1150538" cy="575269"/>
        </a:xfrm>
        <a:prstGeom prst="roundRect">
          <a:avLst>
            <a:gd name="adj" fmla="val 10000"/>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latin typeface="Calibri Light" panose="020F0302020204030204"/>
            </a:rPr>
            <a:t>Não</a:t>
          </a:r>
          <a:r>
            <a:rPr lang="en-US" sz="1800" kern="1200" dirty="0">
              <a:latin typeface="Calibri Light" panose="020F0302020204030204"/>
            </a:rPr>
            <a:t> </a:t>
          </a:r>
          <a:r>
            <a:rPr lang="en-US" sz="1800" kern="1200" dirty="0" err="1">
              <a:latin typeface="Calibri Light" panose="020F0302020204030204"/>
            </a:rPr>
            <a:t>bộ</a:t>
          </a:r>
          <a:endParaRPr lang="en-US" sz="1800" kern="1200" dirty="0"/>
        </a:p>
      </dsp:txBody>
      <dsp:txXfrm>
        <a:off x="2530772" y="2501148"/>
        <a:ext cx="1116840" cy="541571"/>
      </dsp:txXfrm>
    </dsp:sp>
    <dsp:sp modelId="{507DD402-6CF8-4D77-BA46-71326AEF9963}">
      <dsp:nvSpPr>
        <dsp:cNvPr id="0" name=""/>
        <dsp:cNvSpPr/>
      </dsp:nvSpPr>
      <dsp:spPr>
        <a:xfrm rot="16830559">
          <a:off x="2632982" y="1523588"/>
          <a:ext cx="2523173" cy="15842"/>
        </a:xfrm>
        <a:custGeom>
          <a:avLst/>
          <a:gdLst/>
          <a:ahLst/>
          <a:cxnLst/>
          <a:rect l="0" t="0" r="0" b="0"/>
          <a:pathLst>
            <a:path>
              <a:moveTo>
                <a:pt x="0" y="7921"/>
              </a:moveTo>
              <a:lnTo>
                <a:pt x="2523173" y="7921"/>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831490" y="1468430"/>
        <a:ext cx="126158" cy="126158"/>
      </dsp:txXfrm>
    </dsp:sp>
    <dsp:sp modelId="{9A136C14-9944-4561-92F5-0F3404521864}">
      <dsp:nvSpPr>
        <dsp:cNvPr id="0" name=""/>
        <dsp:cNvSpPr/>
      </dsp:nvSpPr>
      <dsp:spPr>
        <a:xfrm>
          <a:off x="4124677" y="3450"/>
          <a:ext cx="1150538" cy="575269"/>
        </a:xfrm>
        <a:prstGeom prst="roundRect">
          <a:avLst>
            <a:gd name="adj" fmla="val 10000"/>
          </a:avLst>
        </a:prstGeom>
        <a:gradFill rotWithShape="0">
          <a:gsLst>
            <a:gs pos="0">
              <a:schemeClr val="accent1">
                <a:alpha val="70000"/>
                <a:hueOff val="0"/>
                <a:satOff val="0"/>
                <a:lumOff val="0"/>
                <a:alphaOff val="0"/>
                <a:satMod val="103000"/>
                <a:lumMod val="102000"/>
                <a:tint val="94000"/>
              </a:schemeClr>
            </a:gs>
            <a:gs pos="50000">
              <a:schemeClr val="accent1">
                <a:alpha val="70000"/>
                <a:hueOff val="0"/>
                <a:satOff val="0"/>
                <a:lumOff val="0"/>
                <a:alphaOff val="0"/>
                <a:satMod val="110000"/>
                <a:lumMod val="100000"/>
                <a:shade val="100000"/>
              </a:schemeClr>
            </a:gs>
            <a:gs pos="100000">
              <a:schemeClr val="accent1">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latin typeface="Calibri Light" panose="020F0302020204030204"/>
            </a:rPr>
            <a:t>Đoan</a:t>
          </a:r>
          <a:r>
            <a:rPr lang="en-US" sz="1800" kern="1200" dirty="0">
              <a:latin typeface="Calibri Light" panose="020F0302020204030204"/>
            </a:rPr>
            <a:t> </a:t>
          </a:r>
          <a:r>
            <a:rPr lang="en-US" sz="1800" kern="1200" dirty="0" err="1">
              <a:latin typeface="Calibri Light" panose="020F0302020204030204"/>
            </a:rPr>
            <a:t>não</a:t>
          </a:r>
          <a:r>
            <a:rPr lang="en-US" sz="1800" kern="1200" dirty="0"/>
            <a:t> </a:t>
          </a:r>
        </a:p>
      </dsp:txBody>
      <dsp:txXfrm>
        <a:off x="4141526" y="20299"/>
        <a:ext cx="1116840" cy="541571"/>
      </dsp:txXfrm>
    </dsp:sp>
    <dsp:sp modelId="{3D492EBE-9CD0-45EF-898F-5E40A9F18D55}">
      <dsp:nvSpPr>
        <dsp:cNvPr id="0" name=""/>
        <dsp:cNvSpPr/>
      </dsp:nvSpPr>
      <dsp:spPr>
        <a:xfrm>
          <a:off x="5275215" y="283164"/>
          <a:ext cx="460215" cy="15842"/>
        </a:xfrm>
        <a:custGeom>
          <a:avLst/>
          <a:gdLst/>
          <a:ahLst/>
          <a:cxnLst/>
          <a:rect l="0" t="0" r="0" b="0"/>
          <a:pathLst>
            <a:path>
              <a:moveTo>
                <a:pt x="0" y="7921"/>
              </a:moveTo>
              <a:lnTo>
                <a:pt x="460215"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3817" y="279580"/>
        <a:ext cx="23010" cy="23010"/>
      </dsp:txXfrm>
    </dsp:sp>
    <dsp:sp modelId="{14B06209-0361-4ED8-B672-2A9985EDDB86}">
      <dsp:nvSpPr>
        <dsp:cNvPr id="0" name=""/>
        <dsp:cNvSpPr/>
      </dsp:nvSpPr>
      <dsp:spPr>
        <a:xfrm>
          <a:off x="5735431" y="3450"/>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2 bán cầu đại não</a:t>
          </a:r>
          <a:endParaRPr lang="en-US" sz="1800" kern="1200" dirty="0"/>
        </a:p>
      </dsp:txBody>
      <dsp:txXfrm>
        <a:off x="5752280" y="20299"/>
        <a:ext cx="1116840" cy="541571"/>
      </dsp:txXfrm>
    </dsp:sp>
    <dsp:sp modelId="{2C65C4F2-0B3C-4A11-AB42-8068A06CB2C0}">
      <dsp:nvSpPr>
        <dsp:cNvPr id="0" name=""/>
        <dsp:cNvSpPr/>
      </dsp:nvSpPr>
      <dsp:spPr>
        <a:xfrm rot="17500715">
          <a:off x="3271646" y="2185148"/>
          <a:ext cx="1245847" cy="15842"/>
        </a:xfrm>
        <a:custGeom>
          <a:avLst/>
          <a:gdLst/>
          <a:ahLst/>
          <a:cxnLst/>
          <a:rect l="0" t="0" r="0" b="0"/>
          <a:pathLst>
            <a:path>
              <a:moveTo>
                <a:pt x="0" y="7921"/>
              </a:moveTo>
              <a:lnTo>
                <a:pt x="1245847" y="7921"/>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63423" y="2161923"/>
        <a:ext cx="62292" cy="62292"/>
      </dsp:txXfrm>
    </dsp:sp>
    <dsp:sp modelId="{9C63AE63-3E57-4657-B979-8514B1162F2B}">
      <dsp:nvSpPr>
        <dsp:cNvPr id="0" name=""/>
        <dsp:cNvSpPr/>
      </dsp:nvSpPr>
      <dsp:spPr>
        <a:xfrm>
          <a:off x="4124677" y="1326569"/>
          <a:ext cx="1150538" cy="575269"/>
        </a:xfrm>
        <a:prstGeom prst="roundRect">
          <a:avLst>
            <a:gd name="adj" fmla="val 10000"/>
          </a:avLst>
        </a:prstGeom>
        <a:gradFill rotWithShape="0">
          <a:gsLst>
            <a:gs pos="0">
              <a:schemeClr val="accent1">
                <a:alpha val="70000"/>
                <a:hueOff val="0"/>
                <a:satOff val="0"/>
                <a:lumOff val="0"/>
                <a:alphaOff val="0"/>
                <a:satMod val="103000"/>
                <a:lumMod val="102000"/>
                <a:tint val="94000"/>
              </a:schemeClr>
            </a:gs>
            <a:gs pos="50000">
              <a:schemeClr val="accent1">
                <a:alpha val="70000"/>
                <a:hueOff val="0"/>
                <a:satOff val="0"/>
                <a:lumOff val="0"/>
                <a:alphaOff val="0"/>
                <a:satMod val="110000"/>
                <a:lumMod val="100000"/>
                <a:shade val="100000"/>
              </a:schemeClr>
            </a:gs>
            <a:gs pos="100000">
              <a:schemeClr val="accent1">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Gian não</a:t>
          </a:r>
          <a:endParaRPr lang="en-US" sz="1800" kern="1200" dirty="0"/>
        </a:p>
      </dsp:txBody>
      <dsp:txXfrm>
        <a:off x="4141526" y="1343418"/>
        <a:ext cx="1116840" cy="541571"/>
      </dsp:txXfrm>
    </dsp:sp>
    <dsp:sp modelId="{19159FA6-DA4A-4220-BB4A-05EB8F1A0F84}">
      <dsp:nvSpPr>
        <dsp:cNvPr id="0" name=""/>
        <dsp:cNvSpPr/>
      </dsp:nvSpPr>
      <dsp:spPr>
        <a:xfrm rot="18289469">
          <a:off x="5102378" y="1275503"/>
          <a:ext cx="805890" cy="15842"/>
        </a:xfrm>
        <a:custGeom>
          <a:avLst/>
          <a:gdLst/>
          <a:ahLst/>
          <a:cxnLst/>
          <a:rect l="0" t="0" r="0" b="0"/>
          <a:pathLst>
            <a:path>
              <a:moveTo>
                <a:pt x="0" y="7921"/>
              </a:moveTo>
              <a:lnTo>
                <a:pt x="805890"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5176" y="1263277"/>
        <a:ext cx="40294" cy="40294"/>
      </dsp:txXfrm>
    </dsp:sp>
    <dsp:sp modelId="{12C23362-9BC8-47AA-9540-518FD4512B13}">
      <dsp:nvSpPr>
        <dsp:cNvPr id="0" name=""/>
        <dsp:cNvSpPr/>
      </dsp:nvSpPr>
      <dsp:spPr>
        <a:xfrm>
          <a:off x="5735431" y="665010"/>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latin typeface="Calibri Light" panose="020F0302020204030204"/>
            </a:rPr>
            <a:t>Đồi</a:t>
          </a:r>
          <a:r>
            <a:rPr lang="en-US" sz="1800" kern="1200" dirty="0">
              <a:latin typeface="Calibri Light" panose="020F0302020204030204"/>
            </a:rPr>
            <a:t> </a:t>
          </a:r>
          <a:r>
            <a:rPr lang="en-US" sz="1800" kern="1200" dirty="0" err="1">
              <a:latin typeface="Calibri Light" panose="020F0302020204030204"/>
            </a:rPr>
            <a:t>não</a:t>
          </a:r>
          <a:r>
            <a:rPr lang="en-US" sz="1800" kern="1200" dirty="0">
              <a:latin typeface="Calibri Light" panose="020F0302020204030204"/>
            </a:rPr>
            <a:t> </a:t>
          </a:r>
          <a:endParaRPr lang="en-US" sz="1800" kern="1200" dirty="0"/>
        </a:p>
      </dsp:txBody>
      <dsp:txXfrm>
        <a:off x="5752280" y="681859"/>
        <a:ext cx="1116840" cy="541571"/>
      </dsp:txXfrm>
    </dsp:sp>
    <dsp:sp modelId="{33AA7E33-58AF-44F6-82B6-F5DF6DD063BB}">
      <dsp:nvSpPr>
        <dsp:cNvPr id="0" name=""/>
        <dsp:cNvSpPr/>
      </dsp:nvSpPr>
      <dsp:spPr>
        <a:xfrm>
          <a:off x="5275215" y="1606283"/>
          <a:ext cx="460215" cy="15842"/>
        </a:xfrm>
        <a:custGeom>
          <a:avLst/>
          <a:gdLst/>
          <a:ahLst/>
          <a:cxnLst/>
          <a:rect l="0" t="0" r="0" b="0"/>
          <a:pathLst>
            <a:path>
              <a:moveTo>
                <a:pt x="0" y="7921"/>
              </a:moveTo>
              <a:lnTo>
                <a:pt x="460215"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3817" y="1602699"/>
        <a:ext cx="23010" cy="23010"/>
      </dsp:txXfrm>
    </dsp:sp>
    <dsp:sp modelId="{6E3033AB-9B49-4005-A2D2-DEFDF31ACC2C}">
      <dsp:nvSpPr>
        <dsp:cNvPr id="0" name=""/>
        <dsp:cNvSpPr/>
      </dsp:nvSpPr>
      <dsp:spPr>
        <a:xfrm>
          <a:off x="5735431" y="1326569"/>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Vùng hạ đồi </a:t>
          </a:r>
        </a:p>
      </dsp:txBody>
      <dsp:txXfrm>
        <a:off x="5752280" y="1343418"/>
        <a:ext cx="1116840" cy="541571"/>
      </dsp:txXfrm>
    </dsp:sp>
    <dsp:sp modelId="{7FBBB5EB-9AF7-47F2-B030-9846A7E43FFA}">
      <dsp:nvSpPr>
        <dsp:cNvPr id="0" name=""/>
        <dsp:cNvSpPr/>
      </dsp:nvSpPr>
      <dsp:spPr>
        <a:xfrm rot="3310531">
          <a:off x="5102378" y="1937063"/>
          <a:ext cx="805890" cy="15842"/>
        </a:xfrm>
        <a:custGeom>
          <a:avLst/>
          <a:gdLst/>
          <a:ahLst/>
          <a:cxnLst/>
          <a:rect l="0" t="0" r="0" b="0"/>
          <a:pathLst>
            <a:path>
              <a:moveTo>
                <a:pt x="0" y="7921"/>
              </a:moveTo>
              <a:lnTo>
                <a:pt x="805890"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5176" y="1924837"/>
        <a:ext cx="40294" cy="40294"/>
      </dsp:txXfrm>
    </dsp:sp>
    <dsp:sp modelId="{28266C1F-4D25-47E7-BE4C-B28C6162735C}">
      <dsp:nvSpPr>
        <dsp:cNvPr id="0" name=""/>
        <dsp:cNvSpPr/>
      </dsp:nvSpPr>
      <dsp:spPr>
        <a:xfrm>
          <a:off x="5735431" y="1988129"/>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Não thất ba</a:t>
          </a:r>
        </a:p>
      </dsp:txBody>
      <dsp:txXfrm>
        <a:off x="5752280" y="2004978"/>
        <a:ext cx="1116840" cy="541571"/>
      </dsp:txXfrm>
    </dsp:sp>
    <dsp:sp modelId="{18BF3833-80EB-473B-8C55-AD728634B7DD}">
      <dsp:nvSpPr>
        <dsp:cNvPr id="0" name=""/>
        <dsp:cNvSpPr/>
      </dsp:nvSpPr>
      <dsp:spPr>
        <a:xfrm rot="2829178">
          <a:off x="3556197" y="3012097"/>
          <a:ext cx="676744" cy="15842"/>
        </a:xfrm>
        <a:custGeom>
          <a:avLst/>
          <a:gdLst/>
          <a:ahLst/>
          <a:cxnLst/>
          <a:rect l="0" t="0" r="0" b="0"/>
          <a:pathLst>
            <a:path>
              <a:moveTo>
                <a:pt x="0" y="7921"/>
              </a:moveTo>
              <a:lnTo>
                <a:pt x="676744" y="7921"/>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7651" y="3003100"/>
        <a:ext cx="33837" cy="33837"/>
      </dsp:txXfrm>
    </dsp:sp>
    <dsp:sp modelId="{2E3BCA42-25E5-4DB6-83A2-BA0EC377C47F}">
      <dsp:nvSpPr>
        <dsp:cNvPr id="0" name=""/>
        <dsp:cNvSpPr/>
      </dsp:nvSpPr>
      <dsp:spPr>
        <a:xfrm>
          <a:off x="4124677" y="2980468"/>
          <a:ext cx="1150538" cy="575269"/>
        </a:xfrm>
        <a:prstGeom prst="roundRect">
          <a:avLst>
            <a:gd name="adj" fmla="val 10000"/>
          </a:avLst>
        </a:prstGeom>
        <a:gradFill rotWithShape="0">
          <a:gsLst>
            <a:gs pos="0">
              <a:schemeClr val="accent1">
                <a:alpha val="70000"/>
                <a:hueOff val="0"/>
                <a:satOff val="0"/>
                <a:lumOff val="0"/>
                <a:alphaOff val="0"/>
                <a:satMod val="103000"/>
                <a:lumMod val="102000"/>
                <a:tint val="94000"/>
              </a:schemeClr>
            </a:gs>
            <a:gs pos="50000">
              <a:schemeClr val="accent1">
                <a:alpha val="70000"/>
                <a:hueOff val="0"/>
                <a:satOff val="0"/>
                <a:lumOff val="0"/>
                <a:alphaOff val="0"/>
                <a:satMod val="110000"/>
                <a:lumMod val="100000"/>
                <a:shade val="100000"/>
              </a:schemeClr>
            </a:gs>
            <a:gs pos="100000">
              <a:schemeClr val="accent1">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Trung </a:t>
          </a:r>
          <a:r>
            <a:rPr lang="en-US" sz="1800" kern="1200" dirty="0" err="1">
              <a:latin typeface="Calibri Light" panose="020F0302020204030204"/>
            </a:rPr>
            <a:t>não</a:t>
          </a:r>
          <a:r>
            <a:rPr lang="en-US" sz="1800" kern="1200" dirty="0"/>
            <a:t> </a:t>
          </a:r>
        </a:p>
      </dsp:txBody>
      <dsp:txXfrm>
        <a:off x="4141526" y="2997317"/>
        <a:ext cx="1116840" cy="541571"/>
      </dsp:txXfrm>
    </dsp:sp>
    <dsp:sp modelId="{4E7FC8D3-9160-4FC5-B630-331E0119C597}">
      <dsp:nvSpPr>
        <dsp:cNvPr id="0" name=""/>
        <dsp:cNvSpPr/>
      </dsp:nvSpPr>
      <dsp:spPr>
        <a:xfrm rot="19457599">
          <a:off x="5221944" y="3094792"/>
          <a:ext cx="566756" cy="15842"/>
        </a:xfrm>
        <a:custGeom>
          <a:avLst/>
          <a:gdLst/>
          <a:ahLst/>
          <a:cxnLst/>
          <a:rect l="0" t="0" r="0" b="0"/>
          <a:pathLst>
            <a:path>
              <a:moveTo>
                <a:pt x="0" y="7921"/>
              </a:moveTo>
              <a:lnTo>
                <a:pt x="566756"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1154" y="3088544"/>
        <a:ext cx="28337" cy="28337"/>
      </dsp:txXfrm>
    </dsp:sp>
    <dsp:sp modelId="{B94FEEA0-E619-4FF6-B965-A5DFFEDCD918}">
      <dsp:nvSpPr>
        <dsp:cNvPr id="0" name=""/>
        <dsp:cNvSpPr/>
      </dsp:nvSpPr>
      <dsp:spPr>
        <a:xfrm>
          <a:off x="5735431" y="2649689"/>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latin typeface="Calibri Light" panose="020F0302020204030204"/>
            </a:rPr>
            <a:t>cuống</a:t>
          </a:r>
          <a:r>
            <a:rPr lang="en-US" sz="1800" kern="1200" dirty="0">
              <a:latin typeface="Calibri Light" panose="020F0302020204030204"/>
            </a:rPr>
            <a:t> </a:t>
          </a:r>
          <a:r>
            <a:rPr lang="en-US" sz="1800" kern="1200" dirty="0" err="1">
              <a:latin typeface="Calibri Light" panose="020F0302020204030204"/>
            </a:rPr>
            <a:t>đại</a:t>
          </a:r>
          <a:r>
            <a:rPr lang="en-US" sz="1800" kern="1200" dirty="0">
              <a:latin typeface="Calibri Light" panose="020F0302020204030204"/>
            </a:rPr>
            <a:t> </a:t>
          </a:r>
          <a:r>
            <a:rPr lang="en-US" sz="1800" kern="1200" dirty="0" err="1">
              <a:latin typeface="Calibri Light" panose="020F0302020204030204"/>
            </a:rPr>
            <a:t>não</a:t>
          </a:r>
          <a:r>
            <a:rPr lang="en-US" sz="1800" kern="1200" dirty="0"/>
            <a:t> </a:t>
          </a:r>
        </a:p>
      </dsp:txBody>
      <dsp:txXfrm>
        <a:off x="5752280" y="2666538"/>
        <a:ext cx="1116840" cy="541571"/>
      </dsp:txXfrm>
    </dsp:sp>
    <dsp:sp modelId="{319BC87B-6491-4BD0-B780-8D38591BA2F8}">
      <dsp:nvSpPr>
        <dsp:cNvPr id="0" name=""/>
        <dsp:cNvSpPr/>
      </dsp:nvSpPr>
      <dsp:spPr>
        <a:xfrm rot="2142401">
          <a:off x="5221944" y="3425572"/>
          <a:ext cx="566756" cy="15842"/>
        </a:xfrm>
        <a:custGeom>
          <a:avLst/>
          <a:gdLst/>
          <a:ahLst/>
          <a:cxnLst/>
          <a:rect l="0" t="0" r="0" b="0"/>
          <a:pathLst>
            <a:path>
              <a:moveTo>
                <a:pt x="0" y="7921"/>
              </a:moveTo>
              <a:lnTo>
                <a:pt x="566756"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1154" y="3419324"/>
        <a:ext cx="28337" cy="28337"/>
      </dsp:txXfrm>
    </dsp:sp>
    <dsp:sp modelId="{77137D7D-71F5-4ABA-B102-AEFBCB99673F}">
      <dsp:nvSpPr>
        <dsp:cNvPr id="0" name=""/>
        <dsp:cNvSpPr/>
      </dsp:nvSpPr>
      <dsp:spPr>
        <a:xfrm>
          <a:off x="5735431" y="3311248"/>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Mái trung não</a:t>
          </a:r>
          <a:endParaRPr lang="en-US" sz="1800" kern="1200" dirty="0"/>
        </a:p>
      </dsp:txBody>
      <dsp:txXfrm>
        <a:off x="5752280" y="3328097"/>
        <a:ext cx="1116840" cy="541571"/>
      </dsp:txXfrm>
    </dsp:sp>
    <dsp:sp modelId="{35203BA8-D276-4D5B-8BA1-F208FA0855D6}">
      <dsp:nvSpPr>
        <dsp:cNvPr id="0" name=""/>
        <dsp:cNvSpPr/>
      </dsp:nvSpPr>
      <dsp:spPr>
        <a:xfrm rot="4769441">
          <a:off x="2632982" y="4004436"/>
          <a:ext cx="2523173" cy="15842"/>
        </a:xfrm>
        <a:custGeom>
          <a:avLst/>
          <a:gdLst/>
          <a:ahLst/>
          <a:cxnLst/>
          <a:rect l="0" t="0" r="0" b="0"/>
          <a:pathLst>
            <a:path>
              <a:moveTo>
                <a:pt x="0" y="7921"/>
              </a:moveTo>
              <a:lnTo>
                <a:pt x="2523173" y="7921"/>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831490" y="3949278"/>
        <a:ext cx="126158" cy="126158"/>
      </dsp:txXfrm>
    </dsp:sp>
    <dsp:sp modelId="{E4DB65FB-CBD9-41AF-9C4E-DA9881FBC951}">
      <dsp:nvSpPr>
        <dsp:cNvPr id="0" name=""/>
        <dsp:cNvSpPr/>
      </dsp:nvSpPr>
      <dsp:spPr>
        <a:xfrm>
          <a:off x="4124677" y="4965147"/>
          <a:ext cx="1150538" cy="575269"/>
        </a:xfrm>
        <a:prstGeom prst="roundRect">
          <a:avLst>
            <a:gd name="adj" fmla="val 10000"/>
          </a:avLst>
        </a:prstGeom>
        <a:gradFill rotWithShape="0">
          <a:gsLst>
            <a:gs pos="0">
              <a:schemeClr val="accent1">
                <a:alpha val="70000"/>
                <a:hueOff val="0"/>
                <a:satOff val="0"/>
                <a:lumOff val="0"/>
                <a:alphaOff val="0"/>
                <a:satMod val="103000"/>
                <a:lumMod val="102000"/>
                <a:tint val="94000"/>
              </a:schemeClr>
            </a:gs>
            <a:gs pos="50000">
              <a:schemeClr val="accent1">
                <a:alpha val="70000"/>
                <a:hueOff val="0"/>
                <a:satOff val="0"/>
                <a:lumOff val="0"/>
                <a:alphaOff val="0"/>
                <a:satMod val="110000"/>
                <a:lumMod val="100000"/>
                <a:shade val="100000"/>
              </a:schemeClr>
            </a:gs>
            <a:gs pos="100000">
              <a:schemeClr val="accent1">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latin typeface="Calibri Light" panose="020F0302020204030204"/>
            </a:rPr>
            <a:t>Trám</a:t>
          </a:r>
          <a:r>
            <a:rPr lang="en-US" sz="1800" kern="1200" dirty="0">
              <a:latin typeface="Calibri Light" panose="020F0302020204030204"/>
            </a:rPr>
            <a:t> </a:t>
          </a:r>
          <a:r>
            <a:rPr lang="en-US" sz="1800" kern="1200" dirty="0" err="1">
              <a:latin typeface="Calibri Light" panose="020F0302020204030204"/>
            </a:rPr>
            <a:t>não</a:t>
          </a:r>
        </a:p>
      </dsp:txBody>
      <dsp:txXfrm>
        <a:off x="4141526" y="4981996"/>
        <a:ext cx="1116840" cy="541571"/>
      </dsp:txXfrm>
    </dsp:sp>
    <dsp:sp modelId="{6790C8F5-3985-4E58-88AB-E5EB0F43F131}">
      <dsp:nvSpPr>
        <dsp:cNvPr id="0" name=""/>
        <dsp:cNvSpPr/>
      </dsp:nvSpPr>
      <dsp:spPr>
        <a:xfrm rot="17692822">
          <a:off x="4958392" y="4748691"/>
          <a:ext cx="1093862" cy="15842"/>
        </a:xfrm>
        <a:custGeom>
          <a:avLst/>
          <a:gdLst/>
          <a:ahLst/>
          <a:cxnLst/>
          <a:rect l="0" t="0" r="0" b="0"/>
          <a:pathLst>
            <a:path>
              <a:moveTo>
                <a:pt x="0" y="7921"/>
              </a:moveTo>
              <a:lnTo>
                <a:pt x="1093862"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7976" y="4729265"/>
        <a:ext cx="54693" cy="54693"/>
      </dsp:txXfrm>
    </dsp:sp>
    <dsp:sp modelId="{5F9C0AF5-64C0-4630-AD6C-94D07FA96D3D}">
      <dsp:nvSpPr>
        <dsp:cNvPr id="0" name=""/>
        <dsp:cNvSpPr/>
      </dsp:nvSpPr>
      <dsp:spPr>
        <a:xfrm>
          <a:off x="5735431" y="3972808"/>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latin typeface="Calibri Light" panose="020F0302020204030204"/>
            </a:rPr>
            <a:t>Hành</a:t>
          </a:r>
          <a:r>
            <a:rPr lang="en-US" sz="1800" kern="1200" dirty="0">
              <a:latin typeface="Calibri Light" panose="020F0302020204030204"/>
            </a:rPr>
            <a:t> </a:t>
          </a:r>
          <a:r>
            <a:rPr lang="en-US" sz="1800" kern="1200" dirty="0" err="1">
              <a:latin typeface="Calibri Light" panose="020F0302020204030204"/>
            </a:rPr>
            <a:t>não</a:t>
          </a:r>
          <a:endParaRPr lang="en-US" sz="1800" kern="1200" dirty="0" err="1"/>
        </a:p>
      </dsp:txBody>
      <dsp:txXfrm>
        <a:off x="5752280" y="3989657"/>
        <a:ext cx="1116840" cy="541571"/>
      </dsp:txXfrm>
    </dsp:sp>
    <dsp:sp modelId="{3140BD4C-D280-4280-949E-967727EC392F}">
      <dsp:nvSpPr>
        <dsp:cNvPr id="0" name=""/>
        <dsp:cNvSpPr/>
      </dsp:nvSpPr>
      <dsp:spPr>
        <a:xfrm rot="19457599">
          <a:off x="5221944" y="5079471"/>
          <a:ext cx="566756" cy="15842"/>
        </a:xfrm>
        <a:custGeom>
          <a:avLst/>
          <a:gdLst/>
          <a:ahLst/>
          <a:cxnLst/>
          <a:rect l="0" t="0" r="0" b="0"/>
          <a:pathLst>
            <a:path>
              <a:moveTo>
                <a:pt x="0" y="7921"/>
              </a:moveTo>
              <a:lnTo>
                <a:pt x="566756"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1154" y="5073223"/>
        <a:ext cx="28337" cy="28337"/>
      </dsp:txXfrm>
    </dsp:sp>
    <dsp:sp modelId="{9479DAC9-2A78-4B89-ACE8-2EB027D9F2FA}">
      <dsp:nvSpPr>
        <dsp:cNvPr id="0" name=""/>
        <dsp:cNvSpPr/>
      </dsp:nvSpPr>
      <dsp:spPr>
        <a:xfrm>
          <a:off x="5735431" y="4634367"/>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Cầu não</a:t>
          </a:r>
        </a:p>
      </dsp:txBody>
      <dsp:txXfrm>
        <a:off x="5752280" y="4651216"/>
        <a:ext cx="1116840" cy="541571"/>
      </dsp:txXfrm>
    </dsp:sp>
    <dsp:sp modelId="{B31BEEC3-FA3A-455F-B680-31D8D0BFC09D}">
      <dsp:nvSpPr>
        <dsp:cNvPr id="0" name=""/>
        <dsp:cNvSpPr/>
      </dsp:nvSpPr>
      <dsp:spPr>
        <a:xfrm rot="2142401">
          <a:off x="5221944" y="5410250"/>
          <a:ext cx="566756" cy="15842"/>
        </a:xfrm>
        <a:custGeom>
          <a:avLst/>
          <a:gdLst/>
          <a:ahLst/>
          <a:cxnLst/>
          <a:rect l="0" t="0" r="0" b="0"/>
          <a:pathLst>
            <a:path>
              <a:moveTo>
                <a:pt x="0" y="7921"/>
              </a:moveTo>
              <a:lnTo>
                <a:pt x="566756"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1154" y="5404003"/>
        <a:ext cx="28337" cy="28337"/>
      </dsp:txXfrm>
    </dsp:sp>
    <dsp:sp modelId="{0F36F0B9-5AFA-4C5B-91EF-B9F3ECA0265E}">
      <dsp:nvSpPr>
        <dsp:cNvPr id="0" name=""/>
        <dsp:cNvSpPr/>
      </dsp:nvSpPr>
      <dsp:spPr>
        <a:xfrm>
          <a:off x="5735431" y="5295927"/>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Tiểu não</a:t>
          </a:r>
        </a:p>
      </dsp:txBody>
      <dsp:txXfrm>
        <a:off x="5752280" y="5312776"/>
        <a:ext cx="1116840" cy="541571"/>
      </dsp:txXfrm>
    </dsp:sp>
    <dsp:sp modelId="{B37D91A5-7483-4453-A2E5-A3C72B1F88D6}">
      <dsp:nvSpPr>
        <dsp:cNvPr id="0" name=""/>
        <dsp:cNvSpPr/>
      </dsp:nvSpPr>
      <dsp:spPr>
        <a:xfrm rot="3907178">
          <a:off x="4958392" y="5741030"/>
          <a:ext cx="1093862" cy="15842"/>
        </a:xfrm>
        <a:custGeom>
          <a:avLst/>
          <a:gdLst/>
          <a:ahLst/>
          <a:cxnLst/>
          <a:rect l="0" t="0" r="0" b="0"/>
          <a:pathLst>
            <a:path>
              <a:moveTo>
                <a:pt x="0" y="7921"/>
              </a:moveTo>
              <a:lnTo>
                <a:pt x="1093862" y="792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7976" y="5721605"/>
        <a:ext cx="54693" cy="54693"/>
      </dsp:txXfrm>
    </dsp:sp>
    <dsp:sp modelId="{2B3B88EC-1178-40EA-9EC0-F12434FA7B12}">
      <dsp:nvSpPr>
        <dsp:cNvPr id="0" name=""/>
        <dsp:cNvSpPr/>
      </dsp:nvSpPr>
      <dsp:spPr>
        <a:xfrm>
          <a:off x="5735431" y="5957486"/>
          <a:ext cx="1150538" cy="575269"/>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Não sinh tư</a:t>
          </a:r>
        </a:p>
      </dsp:txBody>
      <dsp:txXfrm>
        <a:off x="5752280" y="5974335"/>
        <a:ext cx="1116840" cy="5415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0F67C8-ACFD-4E96-ABE0-8A39DBDADA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80361F-3250-4C7E-A73D-01D623F673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C8C0A8-82B9-4299-9747-68FF2B7E22DD}" type="datetimeFigureOut">
              <a:rPr lang="en-US" smtClean="0"/>
              <a:t>6/8/2021</a:t>
            </a:fld>
            <a:endParaRPr lang="en-US"/>
          </a:p>
        </p:txBody>
      </p:sp>
      <p:sp>
        <p:nvSpPr>
          <p:cNvPr id="4" name="Footer Placeholder 3">
            <a:extLst>
              <a:ext uri="{FF2B5EF4-FFF2-40B4-BE49-F238E27FC236}">
                <a16:creationId xmlns:a16="http://schemas.microsoft.com/office/drawing/2014/main" id="{8FF20344-705A-4604-8D95-7182E69D2F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600B0DB-8733-417B-90C1-F772875F99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D39B7C-093D-4BE1-810B-B2BEE1F4C369}" type="slidenum">
              <a:rPr lang="en-US" smtClean="0"/>
              <a:t>‹#›</a:t>
            </a:fld>
            <a:endParaRPr lang="en-US"/>
          </a:p>
        </p:txBody>
      </p:sp>
    </p:spTree>
    <p:extLst>
      <p:ext uri="{BB962C8B-B14F-4D97-AF65-F5344CB8AC3E}">
        <p14:creationId xmlns:p14="http://schemas.microsoft.com/office/powerpoint/2010/main" val="2827789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5F87B-832B-4FBF-817C-CA0624F6357C}" type="datetimeFigureOut">
              <a:rPr lang="en-US" smtClean="0"/>
              <a:t>6/8/2021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BBEFD-B08D-4339-B22D-F489030758C7}" type="slidenum">
              <a:rPr lang="en-US" smtClean="0"/>
              <a:t>‹#›</a:t>
            </a:fld>
            <a:endParaRPr lang="en-US"/>
          </a:p>
        </p:txBody>
      </p:sp>
    </p:spTree>
    <p:extLst>
      <p:ext uri="{BB962C8B-B14F-4D97-AF65-F5344CB8AC3E}">
        <p14:creationId xmlns:p14="http://schemas.microsoft.com/office/powerpoint/2010/main" val="349733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8473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t>
            </a:r>
            <a:r>
              <a:rPr lang="en-US" sz="1200" b="0" i="0" kern="1200" baseline="0">
                <a:solidFill>
                  <a:schemeClr val="tx1"/>
                </a:solidFill>
                <a:effectLst/>
                <a:latin typeface="+mn-lt"/>
                <a:ea typeface="+mn-ea"/>
                <a:cs typeface="+mn-cs"/>
              </a:rPr>
              <a:t>   </a:t>
            </a:r>
            <a:r>
              <a:rPr lang="vi-VN" sz="1200" b="0" i="0" kern="1200">
                <a:solidFill>
                  <a:schemeClr val="tx1"/>
                </a:solidFill>
                <a:effectLst/>
                <a:latin typeface="+mn-lt"/>
                <a:ea typeface="+mn-ea"/>
                <a:cs typeface="+mn-cs"/>
              </a:rPr>
              <a:t>Tụ máu dưới màng cứng bên phải cấp tính liên quan đến sự dịch chuyển đường giữa </a:t>
            </a:r>
            <a:r>
              <a:rPr lang="en-US" sz="1200" b="0" i="0" kern="1200">
                <a:solidFill>
                  <a:schemeClr val="tx1"/>
                </a:solidFill>
                <a:effectLst/>
                <a:latin typeface="+mn-lt"/>
                <a:ea typeface="+mn-ea"/>
                <a:cs typeface="+mn-cs"/>
              </a:rPr>
              <a:t>.</a:t>
            </a:r>
            <a:r>
              <a:rPr lang="en-US" sz="1200" b="0" i="0" kern="1200" baseline="0">
                <a:solidFill>
                  <a:schemeClr val="tx1"/>
                </a:solidFill>
                <a:effectLst/>
                <a:latin typeface="+mn-lt"/>
                <a:ea typeface="+mn-ea"/>
                <a:cs typeface="+mn-cs"/>
              </a:rPr>
              <a:t>   </a:t>
            </a:r>
            <a:r>
              <a:rPr lang="vi-VN" sz="1200" b="0" i="0" kern="1200">
                <a:solidFill>
                  <a:schemeClr val="tx1"/>
                </a:solidFill>
                <a:effectLst/>
                <a:latin typeface="+mn-lt"/>
                <a:ea typeface="+mn-ea"/>
                <a:cs typeface="+mn-cs"/>
              </a:rPr>
              <a:t>đáng kể (tức là thoát vị dưới màng cứng) hiển thị trên CT scan.</a:t>
            </a:r>
            <a:endParaRPr lang="en-US" sz="1200" b="0" i="0" kern="1200">
              <a:solidFill>
                <a:schemeClr val="tx1"/>
              </a:solidFill>
              <a:effectLst/>
              <a:latin typeface="+mn-lt"/>
              <a:ea typeface="+mn-ea"/>
              <a:cs typeface="+mn-cs"/>
            </a:endParaRPr>
          </a:p>
          <a:p>
            <a:pPr marL="171450" indent="-171450">
              <a:buFontTx/>
              <a:buChar char="-"/>
            </a:pPr>
            <a:r>
              <a:rPr lang="vi-VN" sz="1200" b="0" i="0" kern="1200">
                <a:solidFill>
                  <a:schemeClr val="tx1"/>
                </a:solidFill>
                <a:effectLst/>
                <a:latin typeface="+mn-lt"/>
                <a:ea typeface="+mn-ea"/>
                <a:cs typeface="+mn-cs"/>
              </a:rPr>
              <a:t>Tụ máu cấp tính dưới màng cứng (SDH) như một biến chứng của phẫu thuật mở sọ. Lưu ý hiệu ứng khối lượng đáng kể với sự dịch chuyển đường giữa.</a:t>
            </a:r>
            <a:endParaRPr lang="en-US" sz="1200" b="0" i="0" kern="1200">
              <a:solidFill>
                <a:schemeClr val="tx1"/>
              </a:solidFill>
              <a:effectLst/>
              <a:latin typeface="+mn-lt"/>
              <a:ea typeface="+mn-ea"/>
              <a:cs typeface="+mn-cs"/>
            </a:endParaRPr>
          </a:p>
          <a:p>
            <a:pPr marL="171450" indent="-171450">
              <a:buFontTx/>
              <a:buChar char="-"/>
            </a:pPr>
            <a:r>
              <a:rPr lang="vi-VN" sz="1200" b="0" i="0" kern="1200">
                <a:solidFill>
                  <a:schemeClr val="tx1"/>
                </a:solidFill>
                <a:effectLst/>
                <a:latin typeface="+mn-lt"/>
                <a:ea typeface="+mn-ea"/>
                <a:cs typeface="+mn-cs"/>
              </a:rPr>
              <a:t>Tụ máu dưới màng cứng cấp tính. Lưu ý các đặc tính hình ảnh sáng (trắng)</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48</a:t>
            </a:fld>
            <a:endParaRPr lang="en-US"/>
          </a:p>
        </p:txBody>
      </p:sp>
    </p:spTree>
    <p:extLst>
      <p:ext uri="{BB962C8B-B14F-4D97-AF65-F5344CB8AC3E}">
        <p14:creationId xmlns:p14="http://schemas.microsoft.com/office/powerpoint/2010/main" val="422668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Trong tuần thứ hai và tuần thứ ba (giai đoạn bán cấp), máu tụ dưới màng cứng trở nên</a:t>
            </a:r>
            <a:r>
              <a:rPr lang="en-US" sz="1200" b="0" i="0" kern="1200" baseline="0">
                <a:solidFill>
                  <a:schemeClr val="tx1"/>
                </a:solidFill>
                <a:effectLst/>
                <a:latin typeface="+mn-lt"/>
                <a:ea typeface="+mn-ea"/>
                <a:cs typeface="+mn-cs"/>
              </a:rPr>
              <a:t> giảm đậm độ</a:t>
            </a:r>
            <a:r>
              <a:rPr lang="vi-VN" sz="1200" b="0" i="0"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gần</a:t>
            </a:r>
            <a:r>
              <a:rPr lang="en-US" sz="1200" b="0" i="0" kern="1200" baseline="0">
                <a:solidFill>
                  <a:schemeClr val="tx1"/>
                </a:solidFill>
                <a:effectLst/>
                <a:latin typeface="+mn-lt"/>
                <a:ea typeface="+mn-ea"/>
                <a:cs typeface="+mn-cs"/>
              </a:rPr>
              <a:t> giống đậm độ của </a:t>
            </a:r>
            <a:r>
              <a:rPr lang="vi-VN" sz="1200" b="0" i="0" kern="1200">
                <a:solidFill>
                  <a:schemeClr val="tx1"/>
                </a:solidFill>
                <a:effectLst/>
                <a:latin typeface="+mn-lt"/>
                <a:ea typeface="+mn-ea"/>
                <a:cs typeface="+mn-cs"/>
              </a:rPr>
              <a:t>não) khó đánh giá hơn khi chụp CT</a:t>
            </a:r>
            <a:r>
              <a:rPr lang="en-US" sz="1200" b="0" i="0" kern="1200" baseline="0">
                <a:solidFill>
                  <a:schemeClr val="tx1"/>
                </a:solidFill>
                <a:effectLst/>
                <a:latin typeface="+mn-lt"/>
                <a:ea typeface="+mn-ea"/>
                <a:cs typeface="+mn-cs"/>
              </a:rPr>
              <a:t> đầu</a:t>
            </a:r>
            <a:r>
              <a:rPr lang="vi-VN" sz="1200" b="0" i="0" kern="1200">
                <a:solidFill>
                  <a:schemeClr val="tx1"/>
                </a:solidFill>
                <a:effectLst/>
                <a:latin typeface="+mn-lt"/>
                <a:ea typeface="+mn-ea"/>
                <a:cs typeface="+mn-cs"/>
              </a:rPr>
              <a:t>. Ngoài ra, máu tụ dưới màng cứng bán cấp thường trở thành hình thấu kính và có thể bị nhầm lẫn với máu tụ ngoài màng cứng.</a:t>
            </a:r>
            <a:endParaRPr lang="en-US" sz="1200" b="0" i="0" kern="1200">
              <a:solidFill>
                <a:schemeClr val="tx1"/>
              </a:solidFill>
              <a:effectLst/>
              <a:latin typeface="+mn-lt"/>
              <a:ea typeface="+mn-ea"/>
              <a:cs typeface="+mn-cs"/>
            </a:endParaRPr>
          </a:p>
          <a:p>
            <a:pPr marL="171450" indent="-171450">
              <a:buFontTx/>
              <a:buChar char="-"/>
            </a:pP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Tụ máu dưới màng cứng </a:t>
            </a:r>
            <a:r>
              <a:rPr lang="en-US" sz="1200" b="0" i="0" kern="1200">
                <a:solidFill>
                  <a:schemeClr val="tx1"/>
                </a:solidFill>
                <a:effectLst/>
                <a:latin typeface="+mn-lt"/>
                <a:ea typeface="+mn-ea"/>
                <a:cs typeface="+mn-cs"/>
              </a:rPr>
              <a:t>hỗn</a:t>
            </a:r>
            <a:r>
              <a:rPr lang="en-US" sz="1200" b="0" i="0" kern="1200" baseline="0">
                <a:solidFill>
                  <a:schemeClr val="tx1"/>
                </a:solidFill>
                <a:effectLst/>
                <a:latin typeface="+mn-lt"/>
                <a:ea typeface="+mn-ea"/>
                <a:cs typeface="+mn-cs"/>
              </a:rPr>
              <a:t> hợp</a:t>
            </a:r>
            <a:r>
              <a:rPr lang="vi-VN" sz="1200" b="0" i="0" kern="1200">
                <a:solidFill>
                  <a:schemeClr val="tx1"/>
                </a:solidFill>
                <a:effectLst/>
                <a:latin typeface="+mn-lt"/>
                <a:ea typeface="+mn-ea"/>
                <a:cs typeface="+mn-cs"/>
              </a:rPr>
              <a:t> (SDH).</a:t>
            </a:r>
            <a:r>
              <a:rPr lang="en-US" sz="1200" b="0" i="0" kern="1200" baseline="0">
                <a:solidFill>
                  <a:schemeClr val="tx1"/>
                </a:solidFill>
                <a:effectLst/>
                <a:latin typeface="+mn-lt"/>
                <a:ea typeface="+mn-ea"/>
                <a:cs typeface="+mn-cs"/>
              </a:rPr>
              <a:t> K</a:t>
            </a:r>
            <a:r>
              <a:rPr lang="vi-VN" sz="1200" b="0" i="0" kern="1200">
                <a:solidFill>
                  <a:schemeClr val="tx1"/>
                </a:solidFill>
                <a:effectLst/>
                <a:latin typeface="+mn-lt"/>
                <a:ea typeface="+mn-ea"/>
                <a:cs typeface="+mn-cs"/>
              </a:rPr>
              <a:t>hông có dấu hiệu</a:t>
            </a:r>
            <a:r>
              <a:rPr lang="en-US" sz="1200" b="0" i="0" kern="1200" baseline="0">
                <a:solidFill>
                  <a:schemeClr val="tx1"/>
                </a:solidFill>
                <a:effectLst/>
                <a:latin typeface="+mn-lt"/>
                <a:ea typeface="+mn-ea"/>
                <a:cs typeface="+mn-cs"/>
              </a:rPr>
              <a:t> đặc trưng nào phía bên não P</a:t>
            </a:r>
            <a:r>
              <a:rPr lang="vi-VN" sz="1200" b="0" i="0" kern="1200">
                <a:solidFill>
                  <a:schemeClr val="tx1"/>
                </a:solidFill>
                <a:effectLst/>
                <a:latin typeface="+mn-lt"/>
                <a:ea typeface="+mn-ea"/>
                <a:cs typeface="+mn-cs"/>
              </a:rPr>
              <a:t>. Tụ máu này có những vùng máu dày đặc rải rác, hoặc cấp tính bên trong nó.</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49</a:t>
            </a:fld>
            <a:endParaRPr lang="en-US"/>
          </a:p>
        </p:txBody>
      </p:sp>
    </p:spTree>
    <p:extLst>
      <p:ext uri="{BB962C8B-B14F-4D97-AF65-F5344CB8AC3E}">
        <p14:creationId xmlns:p14="http://schemas.microsoft.com/office/powerpoint/2010/main" val="1195557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Máu tụ dưới màng cứng mãn tính hai bên trên CT scan. Không có </a:t>
            </a:r>
            <a:r>
              <a:rPr lang="en-US" sz="1200" b="0" i="0" kern="1200">
                <a:solidFill>
                  <a:schemeClr val="tx1"/>
                </a:solidFill>
                <a:effectLst/>
                <a:latin typeface="+mn-lt"/>
                <a:ea typeface="+mn-ea"/>
                <a:cs typeface="+mn-cs"/>
              </a:rPr>
              <a:t>lệch</a:t>
            </a:r>
            <a:r>
              <a:rPr lang="en-US" sz="1200" b="0" i="0" kern="1200" baseline="0">
                <a:solidFill>
                  <a:schemeClr val="tx1"/>
                </a:solidFill>
                <a:effectLst/>
                <a:latin typeface="+mn-lt"/>
                <a:ea typeface="+mn-ea"/>
                <a:cs typeface="+mn-cs"/>
              </a:rPr>
              <a:t> </a:t>
            </a:r>
            <a:r>
              <a:rPr lang="vi-VN" sz="1200" b="0" i="0" kern="1200">
                <a:solidFill>
                  <a:schemeClr val="tx1"/>
                </a:solidFill>
                <a:effectLst/>
                <a:latin typeface="+mn-lt"/>
                <a:ea typeface="+mn-ea"/>
                <a:cs typeface="+mn-cs"/>
              </a:rPr>
              <a:t>đường</a:t>
            </a:r>
            <a:r>
              <a:rPr lang="en-US" sz="1200" b="0" i="0" kern="1200">
                <a:solidFill>
                  <a:schemeClr val="tx1"/>
                </a:solidFill>
                <a:effectLst/>
                <a:latin typeface="+mn-lt"/>
                <a:ea typeface="+mn-ea"/>
                <a:cs typeface="+mn-cs"/>
              </a:rPr>
              <a:t> giữa</a:t>
            </a:r>
            <a:r>
              <a:rPr lang="vi-VN" sz="1200" b="0" i="0" kern="1200">
                <a:solidFill>
                  <a:schemeClr val="tx1"/>
                </a:solidFill>
                <a:effectLst/>
                <a:latin typeface="+mn-lt"/>
                <a:ea typeface="+mn-ea"/>
                <a:cs typeface="+mn-cs"/>
              </a:rPr>
              <a:t> vì hiệu ứng khối lượng hai bên</a:t>
            </a:r>
            <a:r>
              <a:rPr lang="en-US" sz="1200" b="0" i="0" kern="1200">
                <a:solidFill>
                  <a:schemeClr val="tx1"/>
                </a:solidFill>
                <a:effectLst/>
                <a:latin typeface="+mn-lt"/>
                <a:ea typeface="+mn-ea"/>
                <a:cs typeface="+mn-cs"/>
              </a:rPr>
              <a:t> bằng</a:t>
            </a:r>
            <a:r>
              <a:rPr lang="en-US" sz="1200" b="0" i="0" kern="1200" baseline="0">
                <a:solidFill>
                  <a:schemeClr val="tx1"/>
                </a:solidFill>
                <a:effectLst/>
                <a:latin typeface="+mn-lt"/>
                <a:ea typeface="+mn-ea"/>
                <a:cs typeface="+mn-cs"/>
              </a:rPr>
              <a:t> nhau</a:t>
            </a:r>
            <a:r>
              <a:rPr lang="vi-VN" sz="1200" b="0" i="0" kern="1200">
                <a:solidFill>
                  <a:schemeClr val="tx1"/>
                </a:solidFill>
                <a:effectLst/>
                <a:latin typeface="+mn-lt"/>
                <a:ea typeface="+mn-ea"/>
                <a:cs typeface="+mn-cs"/>
              </a:rPr>
              <a:t>. Tụ máu dưới màng cứng hai bên ở 20% bệnh nhân tụ máu dưới màng cứng mãn tính.</a:t>
            </a:r>
            <a:endParaRPr lang="en-US" sz="1200" b="0" i="0" kern="1200">
              <a:solidFill>
                <a:schemeClr val="tx1"/>
              </a:solidFill>
              <a:effectLst/>
              <a:latin typeface="+mn-lt"/>
              <a:ea typeface="+mn-ea"/>
              <a:cs typeface="+mn-cs"/>
            </a:endParaRPr>
          </a:p>
          <a:p>
            <a:pPr marL="171450" indent="-171450">
              <a:buFontTx/>
              <a:buChar char="-"/>
            </a:pPr>
            <a:r>
              <a:rPr lang="vi-VN" sz="1200" b="0" i="0" kern="1200">
                <a:solidFill>
                  <a:schemeClr val="tx1"/>
                </a:solidFill>
                <a:effectLst/>
                <a:latin typeface="+mn-lt"/>
                <a:ea typeface="+mn-ea"/>
                <a:cs typeface="+mn-cs"/>
              </a:rPr>
              <a:t>Máu tụ dưới màng cứng mãn tính (SDHs) thường là hai bên và có những vùng chảy máu cấp tính, dẫn đến mật độ không đồng nhất. Lưu ý</a:t>
            </a:r>
            <a:r>
              <a:rPr lang="en-US" sz="1200" b="0" i="0" kern="1200">
                <a:solidFill>
                  <a:schemeClr val="tx1"/>
                </a:solidFill>
                <a:effectLst/>
                <a:latin typeface="+mn-lt"/>
                <a:ea typeface="+mn-ea"/>
                <a:cs typeface="+mn-cs"/>
              </a:rPr>
              <a:t> không</a:t>
            </a:r>
            <a:r>
              <a:rPr lang="en-US" sz="1200" b="0" i="0" kern="1200" baseline="0">
                <a:solidFill>
                  <a:schemeClr val="tx1"/>
                </a:solidFill>
                <a:effectLst/>
                <a:latin typeface="+mn-lt"/>
                <a:ea typeface="+mn-ea"/>
                <a:cs typeface="+mn-cs"/>
              </a:rPr>
              <a:t> có</a:t>
            </a:r>
            <a:r>
              <a:rPr lang="vi-VN" sz="1200" b="0" i="0" kern="1200">
                <a:solidFill>
                  <a:schemeClr val="tx1"/>
                </a:solidFill>
                <a:effectLst/>
                <a:latin typeface="+mn-lt"/>
                <a:ea typeface="+mn-ea"/>
                <a:cs typeface="+mn-cs"/>
              </a:rPr>
              <a:t> sự dịch chuyển đường giữa do sự hiện diện của khối máu tụ hai bên.</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50</a:t>
            </a:fld>
            <a:endParaRPr lang="en-US"/>
          </a:p>
        </p:txBody>
      </p:sp>
    </p:spTree>
    <p:extLst>
      <p:ext uri="{BB962C8B-B14F-4D97-AF65-F5344CB8AC3E}">
        <p14:creationId xmlns:p14="http://schemas.microsoft.com/office/powerpoint/2010/main" val="3123092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52</a:t>
            </a:fld>
            <a:endParaRPr lang="en-US"/>
          </a:p>
        </p:txBody>
      </p:sp>
    </p:spTree>
    <p:extLst>
      <p:ext uri="{BB962C8B-B14F-4D97-AF65-F5344CB8AC3E}">
        <p14:creationId xmlns:p14="http://schemas.microsoft.com/office/powerpoint/2010/main" val="2527699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MRI flair</a:t>
            </a:r>
          </a:p>
        </p:txBody>
      </p:sp>
      <p:sp>
        <p:nvSpPr>
          <p:cNvPr id="4" name="Slide Number Placeholder 3"/>
          <p:cNvSpPr>
            <a:spLocks noGrp="1"/>
          </p:cNvSpPr>
          <p:nvPr>
            <p:ph type="sldNum" sz="quarter" idx="10"/>
          </p:nvPr>
        </p:nvSpPr>
        <p:spPr/>
        <p:txBody>
          <a:bodyPr/>
          <a:lstStyle/>
          <a:p>
            <a:fld id="{09E9E84D-5096-404C-828D-B595FA1142B5}" type="slidenum">
              <a:rPr lang="en-US" smtClean="0"/>
              <a:t>53</a:t>
            </a:fld>
            <a:endParaRPr lang="en-US"/>
          </a:p>
        </p:txBody>
      </p:sp>
    </p:spTree>
    <p:extLst>
      <p:ext uri="{BB962C8B-B14F-4D97-AF65-F5344CB8AC3E}">
        <p14:creationId xmlns:p14="http://schemas.microsoft.com/office/powerpoint/2010/main" val="287665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Trái:</a:t>
            </a:r>
            <a:r>
              <a:rPr lang="en-US" baseline="0"/>
              <a:t> XHDN, máu trong rãnh syvius T</a:t>
            </a:r>
          </a:p>
          <a:p>
            <a:pPr marL="171450" indent="-171450">
              <a:buFontTx/>
              <a:buChar char="-"/>
            </a:pPr>
            <a:r>
              <a:rPr lang="en-US" baseline="0"/>
              <a:t>Phải: ổ xuất huyết rất nhỏ và khu trú nhưng chảy máu nhiều làm sáng liềm não</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54</a:t>
            </a:fld>
            <a:endParaRPr lang="en-US"/>
          </a:p>
        </p:txBody>
      </p:sp>
    </p:spTree>
    <p:extLst>
      <p:ext uri="{BB962C8B-B14F-4D97-AF65-F5344CB8AC3E}">
        <p14:creationId xmlns:p14="http://schemas.microsoft.com/office/powerpoint/2010/main" val="290127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Trái:</a:t>
            </a:r>
            <a:r>
              <a:rPr lang="en-US" baseline="0"/>
              <a:t> Bể gian cuống não</a:t>
            </a:r>
          </a:p>
          <a:p>
            <a:pPr marL="171450" indent="-171450">
              <a:buFontTx/>
              <a:buChar char="-"/>
            </a:pPr>
            <a:r>
              <a:rPr lang="en-US" baseline="0"/>
              <a:t>Phải: Bể DNT nền sọ</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55</a:t>
            </a:fld>
            <a:endParaRPr lang="en-US"/>
          </a:p>
        </p:txBody>
      </p:sp>
    </p:spTree>
    <p:extLst>
      <p:ext uri="{BB962C8B-B14F-4D97-AF65-F5344CB8AC3E}">
        <p14:creationId xmlns:p14="http://schemas.microsoft.com/office/powerpoint/2010/main" val="3210000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Xuất huyết dưới nhện (SAH). Hình ảnh chụp cắt lớp vi tính không cản quang của não cho thấy SAH mở rộng lấp đầy các bể chứa đáy ở một bệnh nhân bị vỡ phình động mạch nội sọ.</a:t>
            </a:r>
            <a:endParaRPr lang="en-US" sz="1200" b="0" i="0" kern="120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vi-VN" sz="1200" b="0" i="0" kern="1200">
                <a:solidFill>
                  <a:schemeClr val="tx1"/>
                </a:solidFill>
                <a:effectLst/>
                <a:latin typeface="+mn-lt"/>
                <a:ea typeface="+mn-ea"/>
                <a:cs typeface="+mn-cs"/>
              </a:rPr>
              <a:t>Chụp cắt lớp vi tính thu được sau khi chụp phình động mạch</a:t>
            </a:r>
            <a:r>
              <a:rPr lang="en-US" sz="1200" b="0" i="0" kern="1200" baseline="0">
                <a:solidFill>
                  <a:schemeClr val="tx1"/>
                </a:solidFill>
                <a:effectLst/>
                <a:latin typeface="+mn-lt"/>
                <a:ea typeface="+mn-ea"/>
                <a:cs typeface="+mn-cs"/>
              </a:rPr>
              <a:t> </a:t>
            </a:r>
            <a:r>
              <a:rPr lang="vi-VN" sz="1200" b="0" i="0" kern="1200">
                <a:solidFill>
                  <a:schemeClr val="tx1"/>
                </a:solidFill>
                <a:effectLst/>
                <a:latin typeface="+mn-lt"/>
                <a:ea typeface="+mn-ea"/>
                <a:cs typeface="+mn-cs"/>
              </a:rPr>
              <a:t>bị vỡ của động mạch tiểu não sau. Hình ảnh này cho thấy một xuất huyết dưới nhện và chất cản quang lấp đầy khe hở sylvian bên phải, khe liên bán cầu, não thất bên và não thất thứ ba</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56</a:t>
            </a:fld>
            <a:endParaRPr lang="en-US"/>
          </a:p>
        </p:txBody>
      </p:sp>
    </p:spTree>
    <p:extLst>
      <p:ext uri="{BB962C8B-B14F-4D97-AF65-F5344CB8AC3E}">
        <p14:creationId xmlns:p14="http://schemas.microsoft.com/office/powerpoint/2010/main" val="476160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Hình</a:t>
            </a:r>
            <a:r>
              <a:rPr lang="en-US" baseline="0"/>
              <a:t> ảnh dập não cấp</a:t>
            </a:r>
          </a:p>
          <a:p>
            <a:pPr marL="228600" indent="-228600">
              <a:buAutoNum type="alphaUcPeriod"/>
            </a:pPr>
            <a:r>
              <a:rPr lang="en-US" baseline="0"/>
              <a:t>Tư thế axial ngày thứ nhất sau chấn thương: vùng giảm đậm độ nhẹ nằm phía trên bên P, với khối máu tụ dưới màng cứng nhỏ. Bên ngoài sọ có khối máu tụ da đầu, chỉ vùng chụp lực bên ngoài</a:t>
            </a:r>
          </a:p>
          <a:p>
            <a:pPr marL="228600" indent="-228600">
              <a:buAutoNum type="alphaUcPeriod"/>
            </a:pPr>
            <a:r>
              <a:rPr lang="en-US" baseline="0"/>
              <a:t>Hình ảnh CT ngày 2: Vùng trán P tăng đậm độ, dấu xuất huyết mới ở thùy thái dương T, tụ máu da đầu tăng kích thước</a:t>
            </a:r>
          </a:p>
          <a:p>
            <a:pPr marL="228600" indent="-228600">
              <a:buAutoNum type="alphaUcPeriod"/>
            </a:pP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59</a:t>
            </a:fld>
            <a:endParaRPr lang="en-US"/>
          </a:p>
        </p:txBody>
      </p:sp>
    </p:spTree>
    <p:extLst>
      <p:ext uri="{BB962C8B-B14F-4D97-AF65-F5344CB8AC3E}">
        <p14:creationId xmlns:p14="http://schemas.microsoft.com/office/powerpoint/2010/main" val="50595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Dấu</a:t>
            </a:r>
            <a:r>
              <a:rPr lang="en-US" baseline="0"/>
              <a:t> xuất huyết xuất hiện lan tỏa trên CT</a:t>
            </a:r>
          </a:p>
          <a:p>
            <a:r>
              <a:rPr lang="en-US" baseline="0"/>
              <a:t>Xuất hiện ở ranh giới chất trắng và chất xám</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61</a:t>
            </a:fld>
            <a:endParaRPr lang="en-US"/>
          </a:p>
        </p:txBody>
      </p:sp>
    </p:spTree>
    <p:extLst>
      <p:ext uri="{BB962C8B-B14F-4D97-AF65-F5344CB8AC3E}">
        <p14:creationId xmlns:p14="http://schemas.microsoft.com/office/powerpoint/2010/main" val="297264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Tràn dịch màng não là thuật ngữ được sử dụng để mô tả sự mất đi mô hình gyral-sulcal bình thường của não, thường liên quan đến tăng áp lực nội sọ.</a:t>
            </a:r>
            <a:endParaRPr lang="en-US" dirty="0"/>
          </a:p>
          <a:p>
            <a:r>
              <a:rPr lang="vi-VN" dirty="0"/>
              <a:t>Sự phân biệt chất trắng xámTrên chụp CT đầu thông thường, chất xám và chất trắng cần được phân biệt rõ ràng. Mất sự khác biệt này gợi ý sự hiện diện của phù nề có thể phát triển thứ phát sau chấn thương não thiếu oxy, nhồi máu (ví dụ đột quỵ do thiếu máu cục bộ), khối u hoặc áp xe não.</a:t>
            </a:r>
            <a:endParaRPr lang="en-US" dirty="0"/>
          </a:p>
          <a:p>
            <a:r>
              <a:rPr lang="vi-VN" sz="1200" b="0" i="0" kern="1200" dirty="0">
                <a:solidFill>
                  <a:schemeClr val="tx1"/>
                </a:solidFill>
                <a:effectLst/>
                <a:latin typeface="+mn-lt"/>
                <a:ea typeface="+mn-ea"/>
                <a:cs typeface="+mn-cs"/>
              </a:rPr>
              <a:t>Thoát vị hồi đai (herniation of the cingulate gyrus) qua liềm não</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(thoát vị dưới liềm) (subfalcine herniation) thường được mô tả trong thuật ngữ là sự di chuyển</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vào giữa của vách trong suốt (septum pellucidum). Thoát vị móc (uncus) của thùy thái dương</a:t>
            </a:r>
            <a:r>
              <a:rPr lang="vi-VN" dirty="0"/>
              <a:t> </a:t>
            </a:r>
            <a:br>
              <a:rPr lang="vi-VN" dirty="0"/>
            </a:br>
            <a:r>
              <a:rPr lang="vi-VN" sz="1200" b="0" i="0" kern="1200" dirty="0">
                <a:solidFill>
                  <a:schemeClr val="tx1"/>
                </a:solidFill>
                <a:effectLst/>
                <a:latin typeface="+mn-lt"/>
                <a:ea typeface="+mn-ea"/>
                <a:cs typeface="+mn-cs"/>
              </a:rPr>
              <a:t>xuyên qua lều tiểu não (tentorium cerebelli) (thoát vị qua lều) gây nên tình trạng lu mờ hoặc xóa</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hình ảnh hố trên yên (suprasellar cistern). Thoát vị hạnh nhân tiểu não (cerebellar tonsils) qua lỗ</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Magnum (thoát vị hạch hạnh nhân) tạo nên tình trạng đè nén của phần dưới thân não, mặc dù</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điều này có thể khó nhận ra trên CT scan</a:t>
            </a:r>
            <a:r>
              <a:rPr lang="vi-VN" dirty="0"/>
              <a:t> </a:t>
            </a:r>
            <a:br>
              <a:rPr lang="vi-VN" dirty="0"/>
            </a:br>
            <a:endParaRPr lang="en-US" dirty="0"/>
          </a:p>
        </p:txBody>
      </p:sp>
      <p:sp>
        <p:nvSpPr>
          <p:cNvPr id="4" name="Slide Number Placeholder 3"/>
          <p:cNvSpPr>
            <a:spLocks noGrp="1"/>
          </p:cNvSpPr>
          <p:nvPr>
            <p:ph type="sldNum" sz="quarter" idx="10"/>
          </p:nvPr>
        </p:nvSpPr>
        <p:spPr/>
        <p:txBody>
          <a:bodyPr/>
          <a:lstStyle/>
          <a:p>
            <a:fld id="{738B8DA9-0413-4A15-82AA-690C4B4304F1}" type="slidenum">
              <a:rPr lang="en-US" smtClean="0"/>
              <a:t>26</a:t>
            </a:fld>
            <a:endParaRPr lang="en-US"/>
          </a:p>
        </p:txBody>
      </p:sp>
    </p:spTree>
    <p:extLst>
      <p:ext uri="{BB962C8B-B14F-4D97-AF65-F5344CB8AC3E}">
        <p14:creationId xmlns:p14="http://schemas.microsoft.com/office/powerpoint/2010/main" val="4047738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Hình</a:t>
            </a:r>
            <a:r>
              <a:rPr lang="en-US" baseline="0"/>
              <a:t> ảnh CT sớm của tổn thương sợi trục lan tỏa</a:t>
            </a:r>
          </a:p>
          <a:p>
            <a:r>
              <a:rPr lang="vi-VN" sz="1200" b="0" i="0" kern="1200">
                <a:solidFill>
                  <a:schemeClr val="tx1"/>
                </a:solidFill>
                <a:effectLst/>
                <a:latin typeface="+mn-lt"/>
                <a:ea typeface="+mn-ea"/>
                <a:cs typeface="+mn-cs"/>
              </a:rPr>
              <a:t>Hình ảnh chụp CT này có vẻ bình thường, mặc dù khi kiểm tra kỹ hơn, có thể quan sát thấy các nốt sần ở chất trắng thành trán bên phải và bên trái.</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62</a:t>
            </a:fld>
            <a:endParaRPr lang="en-US"/>
          </a:p>
        </p:txBody>
      </p:sp>
    </p:spTree>
    <p:extLst>
      <p:ext uri="{BB962C8B-B14F-4D97-AF65-F5344CB8AC3E}">
        <p14:creationId xmlns:p14="http://schemas.microsoft.com/office/powerpoint/2010/main" val="2123386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Là</a:t>
            </a:r>
            <a:r>
              <a:rPr lang="en-US" baseline="0"/>
              <a:t> sự đè, đẩy tổ chức não từ khoang này sang khoang khác trong nội sọ</a:t>
            </a:r>
          </a:p>
          <a:p>
            <a:pPr marL="171450" indent="-171450">
              <a:buFontTx/>
              <a:buChar char="-"/>
            </a:pPr>
            <a:r>
              <a:rPr lang="vi-VN"/>
              <a:t>Thoát vị dưới liềm não</a:t>
            </a:r>
            <a:r>
              <a:rPr lang="en-US"/>
              <a:t>: Chèn</a:t>
            </a:r>
            <a:r>
              <a:rPr lang="en-US" baseline="0"/>
              <a:t> ép não thất cùng bên và giãn não thất bên đối diện, có thể gây thiếu máu đm não trước</a:t>
            </a:r>
            <a:endParaRPr lang="vi-VN"/>
          </a:p>
          <a:p>
            <a:pPr marL="171450" indent="-171450">
              <a:buFontTx/>
              <a:buChar char="-"/>
            </a:pPr>
            <a:r>
              <a:rPr lang="vi-VN"/>
              <a:t>Thoát vị xuống dưới lều</a:t>
            </a:r>
            <a:r>
              <a:rPr lang="en-US"/>
              <a:t>: Hồi</a:t>
            </a:r>
            <a:r>
              <a:rPr lang="en-US" baseline="0"/>
              <a:t> móc và hồi cạnh hải mã di chuyển qua lều tiểu não, xóa bể trên yên cùng bên, đẩy trung não về phía đối diện</a:t>
            </a:r>
            <a:endParaRPr lang="vi-VN"/>
          </a:p>
          <a:p>
            <a:pPr marL="171450" indent="-171450">
              <a:buFontTx/>
              <a:buChar char="-"/>
            </a:pPr>
            <a:r>
              <a:rPr lang="vi-VN"/>
              <a:t>Thoát vị lên trên lều</a:t>
            </a:r>
            <a:r>
              <a:rPr lang="en-US"/>
              <a:t>: Đẩy</a:t>
            </a:r>
            <a:r>
              <a:rPr lang="en-US" baseline="0"/>
              <a:t> tiểu não lên trên lều, mất bể củ não sinh 4</a:t>
            </a:r>
            <a:endParaRPr lang="vi-VN"/>
          </a:p>
          <a:p>
            <a:pPr marL="171450" indent="-171450">
              <a:buFontTx/>
              <a:buChar char="-"/>
            </a:pPr>
            <a:r>
              <a:rPr lang="vi-VN"/>
              <a:t>Thoát vị amidal tiểu não</a:t>
            </a:r>
            <a:r>
              <a:rPr lang="en-US"/>
              <a:t>: bị</a:t>
            </a:r>
            <a:r>
              <a:rPr lang="en-US" baseline="0"/>
              <a:t> đẩy xuống dưới lỗ chẩm</a:t>
            </a:r>
            <a:endParaRPr lang="vi-VN"/>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63</a:t>
            </a:fld>
            <a:endParaRPr lang="en-US"/>
          </a:p>
        </p:txBody>
      </p:sp>
    </p:spTree>
    <p:extLst>
      <p:ext uri="{BB962C8B-B14F-4D97-AF65-F5344CB8AC3E}">
        <p14:creationId xmlns:p14="http://schemas.microsoft.com/office/powerpoint/2010/main" val="527562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a:t>Hiệu ứng choán chỗ trên lều hướng vào trong =&gt; đẩy hồi đai xuống dưới liềm não</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64</a:t>
            </a:fld>
            <a:endParaRPr lang="en-US"/>
          </a:p>
        </p:txBody>
      </p:sp>
    </p:spTree>
    <p:extLst>
      <p:ext uri="{BB962C8B-B14F-4D97-AF65-F5344CB8AC3E}">
        <p14:creationId xmlns:p14="http://schemas.microsoft.com/office/powerpoint/2010/main" val="858706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a:t>
            </a:r>
            <a:r>
              <a:rPr lang="vi-VN" sz="1200" b="0" i="0" kern="1200">
                <a:solidFill>
                  <a:schemeClr val="tx1"/>
                </a:solidFill>
                <a:effectLst/>
                <a:latin typeface="+mn-lt"/>
                <a:ea typeface="+mn-ea"/>
                <a:cs typeface="+mn-cs"/>
              </a:rPr>
              <a:t>ột người đàn ông 38 tuổi với vết thương cấp tính vùng đầu và tụ máu dưới màng cứng bên trái. Có sự chuyển dịch bên phải và xoay nhẹ của thân não. </a:t>
            </a:r>
            <a:r>
              <a:rPr lang="vi-VN" sz="1200" b="1" i="0" kern="1200">
                <a:solidFill>
                  <a:schemeClr val="tx1"/>
                </a:solidFill>
                <a:effectLst/>
                <a:latin typeface="+mn-lt"/>
                <a:ea typeface="+mn-ea"/>
                <a:cs typeface="+mn-cs"/>
              </a:rPr>
              <a:t>(a)</a:t>
            </a:r>
            <a:r>
              <a:rPr lang="vi-VN" sz="1200" b="0" i="0" kern="1200">
                <a:solidFill>
                  <a:schemeClr val="tx1"/>
                </a:solidFill>
                <a:effectLst/>
                <a:latin typeface="+mn-lt"/>
                <a:ea typeface="+mn-ea"/>
                <a:cs typeface="+mn-cs"/>
              </a:rPr>
              <a:t> Hình ảnh CT không cản quang trục cho thấy sự giãn rộng của bể đáy bên trái (mũi tên) và sự tràn ra của bể bên phải (đường đứt nét), cũng như sự giãn ra của sừng thái dương </a:t>
            </a:r>
            <a:r>
              <a:rPr lang="en-US" sz="1200" b="0" i="0" kern="1200">
                <a:solidFill>
                  <a:schemeClr val="tx1"/>
                </a:solidFill>
                <a:effectLst/>
                <a:latin typeface="+mn-lt"/>
                <a:ea typeface="+mn-ea"/>
                <a:cs typeface="+mn-cs"/>
              </a:rPr>
              <a:t>não</a:t>
            </a:r>
            <a:r>
              <a:rPr lang="en-US" sz="1200" b="0" i="0" kern="1200" baseline="0">
                <a:solidFill>
                  <a:schemeClr val="tx1"/>
                </a:solidFill>
                <a:effectLst/>
                <a:latin typeface="+mn-lt"/>
                <a:ea typeface="+mn-ea"/>
                <a:cs typeface="+mn-cs"/>
              </a:rPr>
              <a:t> thất bên bên</a:t>
            </a:r>
            <a:r>
              <a:rPr lang="vi-VN" sz="1200" b="0" i="0" kern="1200">
                <a:solidFill>
                  <a:schemeClr val="tx1"/>
                </a:solidFill>
                <a:effectLst/>
                <a:latin typeface="+mn-lt"/>
                <a:ea typeface="+mn-ea"/>
                <a:cs typeface="+mn-cs"/>
              </a:rPr>
              <a:t> phải </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65</a:t>
            </a:fld>
            <a:endParaRPr lang="en-US"/>
          </a:p>
        </p:txBody>
      </p:sp>
    </p:spTree>
    <p:extLst>
      <p:ext uri="{BB962C8B-B14F-4D97-AF65-F5344CB8AC3E}">
        <p14:creationId xmlns:p14="http://schemas.microsoft.com/office/powerpoint/2010/main" val="1157051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66</a:t>
            </a:fld>
            <a:endParaRPr lang="en-US"/>
          </a:p>
        </p:txBody>
      </p:sp>
    </p:spTree>
    <p:extLst>
      <p:ext uri="{BB962C8B-B14F-4D97-AF65-F5344CB8AC3E}">
        <p14:creationId xmlns:p14="http://schemas.microsoft.com/office/powerpoint/2010/main" val="4111543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67</a:t>
            </a:fld>
            <a:endParaRPr lang="en-US"/>
          </a:p>
        </p:txBody>
      </p:sp>
    </p:spTree>
    <p:extLst>
      <p:ext uri="{BB962C8B-B14F-4D97-AF65-F5344CB8AC3E}">
        <p14:creationId xmlns:p14="http://schemas.microsoft.com/office/powerpoint/2010/main" val="194058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Trên hình ảnh CT, tổn thương có hình thấu kính lồi hai mặt lồi tăng đậm độ nằm giữa xương sọ và não.</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Bệnh sử là một chấn thương đầu sau đó có thay đổi ý thức thoáng qua, tiếp theo là khoảng tỉnh diễn ra trong vài giờ. Sau khoảng tỉnh bệnh nhân mất ý thức, giãn đồng tử cùng bên tổn thương, cuối cùng là tổn thương thân não và chết.</a:t>
            </a:r>
            <a:endParaRPr lang="en-US" dirty="0"/>
          </a:p>
        </p:txBody>
      </p:sp>
      <p:sp>
        <p:nvSpPr>
          <p:cNvPr id="4" name="Slide Number Placeholder 3"/>
          <p:cNvSpPr>
            <a:spLocks noGrp="1"/>
          </p:cNvSpPr>
          <p:nvPr>
            <p:ph type="sldNum" sz="quarter" idx="5"/>
          </p:nvPr>
        </p:nvSpPr>
        <p:spPr/>
        <p:txBody>
          <a:bodyPr/>
          <a:lstStyle/>
          <a:p>
            <a:fld id="{F0ED153D-80FB-4321-B124-528F307218D0}" type="slidenum">
              <a:rPr lang="en-US" smtClean="0"/>
              <a:t>69</a:t>
            </a:fld>
            <a:endParaRPr lang="en-US"/>
          </a:p>
        </p:txBody>
      </p:sp>
    </p:spTree>
    <p:extLst>
      <p:ext uri="{BB962C8B-B14F-4D97-AF65-F5344CB8AC3E}">
        <p14:creationId xmlns:p14="http://schemas.microsoft.com/office/powerpoint/2010/main" val="2076536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Bé</a:t>
            </a:r>
            <a:r>
              <a:rPr lang="en-US" dirty="0"/>
              <a:t> </a:t>
            </a:r>
            <a:r>
              <a:rPr lang="en-US" dirty="0" err="1"/>
              <a:t>trai</a:t>
            </a:r>
            <a:r>
              <a:rPr lang="en-US" dirty="0"/>
              <a:t> 6 </a:t>
            </a:r>
            <a:r>
              <a:rPr lang="en-US" dirty="0" err="1"/>
              <a:t>tuổi</a:t>
            </a:r>
            <a:r>
              <a:rPr lang="en-US" dirty="0"/>
              <a:t> </a:t>
            </a:r>
            <a:r>
              <a:rPr lang="en-US" dirty="0" err="1"/>
              <a:t>đập</a:t>
            </a:r>
            <a:r>
              <a:rPr lang="en-US" dirty="0"/>
              <a:t> </a:t>
            </a:r>
            <a:r>
              <a:rPr lang="en-US" dirty="0" err="1"/>
              <a:t>đầu</a:t>
            </a:r>
            <a:r>
              <a:rPr lang="en-US" dirty="0"/>
              <a:t> </a:t>
            </a:r>
            <a:r>
              <a:rPr lang="en-US" dirty="0" err="1"/>
              <a:t>vùng</a:t>
            </a:r>
            <a:r>
              <a:rPr lang="en-US" dirty="0"/>
              <a:t> </a:t>
            </a:r>
            <a:r>
              <a:rPr lang="en-US" dirty="0" err="1"/>
              <a:t>trán</a:t>
            </a:r>
            <a:endParaRPr lang="vi-VN" dirty="0"/>
          </a:p>
          <a:p>
            <a:r>
              <a:rPr lang="vi-VN" dirty="0"/>
              <a:t>Dập não xuất huyết 2 bên có thể thấy 2 bên ở phần sau thùy đỉnHiện tượng chấn thương dội là một dạng tổn thương biểu hiện rõ ở phía đối diện với vị trí chấn thương đầu. Trong case hiện tại, các chấn thương não xuất huyết hai bên được nhìn thấy ở thùy đỉnh đối diện với vị trí chấn thương trán.h, nằm đối ngược với vị trí chấn thương bằng chứng là hình ảnh phù nề dưới da vùng trán P.</a:t>
            </a:r>
          </a:p>
          <a:p>
            <a:r>
              <a:rPr lang="vi-VN" dirty="0"/>
              <a:t>Các mô phù nề giảm đậm độ bao quanh điểm xuất huyết</a:t>
            </a:r>
            <a:endParaRPr lang="en-US" dirty="0"/>
          </a:p>
        </p:txBody>
      </p:sp>
      <p:sp>
        <p:nvSpPr>
          <p:cNvPr id="4" name="Slide Number Placeholder 3"/>
          <p:cNvSpPr>
            <a:spLocks noGrp="1"/>
          </p:cNvSpPr>
          <p:nvPr>
            <p:ph type="sldNum" sz="quarter" idx="5"/>
          </p:nvPr>
        </p:nvSpPr>
        <p:spPr/>
        <p:txBody>
          <a:bodyPr/>
          <a:lstStyle/>
          <a:p>
            <a:fld id="{F0ED153D-80FB-4321-B124-528F307218D0}" type="slidenum">
              <a:rPr lang="en-US" smtClean="0"/>
              <a:t>70</a:t>
            </a:fld>
            <a:endParaRPr lang="en-US"/>
          </a:p>
        </p:txBody>
      </p:sp>
    </p:spTree>
    <p:extLst>
      <p:ext uri="{BB962C8B-B14F-4D97-AF65-F5344CB8AC3E}">
        <p14:creationId xmlns:p14="http://schemas.microsoft.com/office/powerpoint/2010/main" val="1831949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Bên T lúc nhập viện</a:t>
            </a:r>
          </a:p>
          <a:p>
            <a:r>
              <a:rPr lang="vi-VN" dirty="0"/>
              <a:t>Bên P là 4 ngày sau</a:t>
            </a:r>
          </a:p>
          <a:p>
            <a:r>
              <a:rPr lang="vi-VN" dirty="0"/>
              <a:t>Trong hình là diễn tiến phù não do thiếu oxy ở bệnh nhân nam 70 tuổi ngừng hô hấp tuần hoàn</a:t>
            </a:r>
          </a:p>
          <a:p>
            <a:r>
              <a:rPr lang="vi-VN" dirty="0"/>
              <a:t>Hình ảnh Tiểu não trắng</a:t>
            </a:r>
            <a:endParaRPr lang="en-US" dirty="0"/>
          </a:p>
        </p:txBody>
      </p:sp>
      <p:sp>
        <p:nvSpPr>
          <p:cNvPr id="4" name="Slide Number Placeholder 3"/>
          <p:cNvSpPr>
            <a:spLocks noGrp="1"/>
          </p:cNvSpPr>
          <p:nvPr>
            <p:ph type="sldNum" sz="quarter" idx="5"/>
          </p:nvPr>
        </p:nvSpPr>
        <p:spPr/>
        <p:txBody>
          <a:bodyPr/>
          <a:lstStyle/>
          <a:p>
            <a:fld id="{F0ED153D-80FB-4321-B124-528F307218D0}" type="slidenum">
              <a:rPr lang="en-US" smtClean="0"/>
              <a:t>71</a:t>
            </a:fld>
            <a:endParaRPr lang="en-US"/>
          </a:p>
        </p:txBody>
      </p:sp>
    </p:spTree>
    <p:extLst>
      <p:ext uri="{BB962C8B-B14F-4D97-AF65-F5344CB8AC3E}">
        <p14:creationId xmlns:p14="http://schemas.microsoft.com/office/powerpoint/2010/main" val="1233867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DWI chụp Cộng hưởng từ khuếch tán</a:t>
            </a:r>
          </a:p>
          <a:p>
            <a:r>
              <a:rPr lang="vi-VN" dirty="0"/>
              <a:t>Vùng tăng tín hiệu có tế bào chứa nước nhiều hơn, tức là phù</a:t>
            </a:r>
          </a:p>
          <a:p>
            <a:r>
              <a:rPr lang="vi-VN" dirty="0"/>
              <a:t>Trong hình là hình ảnh Nhồi máu não</a:t>
            </a:r>
            <a:endParaRPr lang="en-US" dirty="0"/>
          </a:p>
        </p:txBody>
      </p:sp>
      <p:sp>
        <p:nvSpPr>
          <p:cNvPr id="4" name="Slide Number Placeholder 3"/>
          <p:cNvSpPr>
            <a:spLocks noGrp="1"/>
          </p:cNvSpPr>
          <p:nvPr>
            <p:ph type="sldNum" sz="quarter" idx="5"/>
          </p:nvPr>
        </p:nvSpPr>
        <p:spPr/>
        <p:txBody>
          <a:bodyPr/>
          <a:lstStyle/>
          <a:p>
            <a:fld id="{F0ED153D-80FB-4321-B124-528F307218D0}" type="slidenum">
              <a:rPr lang="en-US" smtClean="0"/>
              <a:t>72</a:t>
            </a:fld>
            <a:endParaRPr lang="en-US"/>
          </a:p>
        </p:txBody>
      </p:sp>
    </p:spTree>
    <p:extLst>
      <p:ext uri="{BB962C8B-B14F-4D97-AF65-F5344CB8AC3E}">
        <p14:creationId xmlns:p14="http://schemas.microsoft.com/office/powerpoint/2010/main" val="3257978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t>Tổn thương nguyên phát: Xảy</a:t>
            </a:r>
            <a:r>
              <a:rPr lang="en-US" baseline="0"/>
              <a:t> ra ngay thời điểm tác động của chấn thương</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a:t>Tổn thương thứ phát: Xảy ra sau và là hậu quả của tổn thương nguyên phát</a:t>
            </a:r>
            <a:endParaRPr lang="en-US"/>
          </a:p>
          <a:p>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32</a:t>
            </a:fld>
            <a:endParaRPr lang="en-US"/>
          </a:p>
        </p:txBody>
      </p:sp>
    </p:spTree>
    <p:extLst>
      <p:ext uri="{BB962C8B-B14F-4D97-AF65-F5344CB8AC3E}">
        <p14:creationId xmlns:p14="http://schemas.microsoft.com/office/powerpoint/2010/main" val="2330142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Vỡ xương sọ não, xương sàn sọ và xương sọ mặt. Xuất huyết dưới nhện và não thất do chấn thương.</a:t>
            </a:r>
          </a:p>
          <a:p>
            <a:r>
              <a:rPr lang="vi-VN" dirty="0"/>
              <a:t>Xuất huyết điểm trong nhu mô rải rác bao gồm cả chấn thương cắt vùng não giữa.</a:t>
            </a:r>
          </a:p>
          <a:p>
            <a:r>
              <a:rPr lang="vi-VN" dirty="0"/>
              <a:t>Phù não mất ranh giới chất trắng - xám, đặc biệt là vùng não trái, có thể do bóc tách ICA (động mạch cảnh trong) đoạn nền sọ do gãy xương.</a:t>
            </a:r>
          </a:p>
          <a:p>
            <a:r>
              <a:rPr lang="vi-VN" dirty="0"/>
              <a:t>Có một ví dụ điển hình về 'dấu hiệu tiểu não trắng' của phù não ở bệnh nhân này, đây là một dấu chỉ tiên lượng cực kỳ xấu. Bệnh nhân này đã tử vong ngay sau đó.</a:t>
            </a:r>
          </a:p>
          <a:p>
            <a:r>
              <a:rPr lang="vi-VN" dirty="0"/>
              <a:t>=&gt; Một trường hợp chấn thương đầu không thể sống sót với phù não lan tỏa và xuất huyết điểm lan tỏa thân não do chấn thương cắt (shearing injury)</a:t>
            </a:r>
          </a:p>
          <a:p>
            <a:endParaRPr lang="en-US" dirty="0"/>
          </a:p>
        </p:txBody>
      </p:sp>
      <p:sp>
        <p:nvSpPr>
          <p:cNvPr id="4" name="Slide Number Placeholder 3"/>
          <p:cNvSpPr>
            <a:spLocks noGrp="1"/>
          </p:cNvSpPr>
          <p:nvPr>
            <p:ph type="sldNum" sz="quarter" idx="5"/>
          </p:nvPr>
        </p:nvSpPr>
        <p:spPr/>
        <p:txBody>
          <a:bodyPr/>
          <a:lstStyle/>
          <a:p>
            <a:fld id="{F0ED153D-80FB-4321-B124-528F307218D0}" type="slidenum">
              <a:rPr lang="en-US" smtClean="0"/>
              <a:t>73</a:t>
            </a:fld>
            <a:endParaRPr lang="en-US"/>
          </a:p>
        </p:txBody>
      </p:sp>
    </p:spTree>
    <p:extLst>
      <p:ext uri="{BB962C8B-B14F-4D97-AF65-F5344CB8AC3E}">
        <p14:creationId xmlns:p14="http://schemas.microsoft.com/office/powerpoint/2010/main" val="4036582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ổ xuất huyết tăng đậm độ được ghi nhận ở thùy thái dương phải cũng như thân não. Sự khác biệt giữa kết quả CT và tình trạng của bệnh nhân cần có thêm kết quả MRI.</a:t>
            </a:r>
          </a:p>
          <a:p>
            <a:r>
              <a:rPr lang="vi-VN" dirty="0"/>
              <a:t>Cường độ tín hiệu thay đổi ở vùng vỏ não trán trước và thái dương và vùng dưới vỏ bên phải tăng tín hiệu trên xung T2 / FLAIR cho thấy tình trạng dập não không có xuất huyết. Các vùng tương tự nhưng nhỏ hơn nằm ở chẩm trái, thái dương trái và mặt lưng của thân não. Hơn nữa, có hình ảnh phù thể chai</a:t>
            </a:r>
          </a:p>
          <a:p>
            <a:r>
              <a:rPr lang="vi-VN" dirty="0"/>
              <a:t>Cầu nối chất trắng và chất xám, nằm ở thể chai và mặt lưng của thân não là những vị trí phổ biến đối với tổn thương sợi trục lan tỏa. Trường hợp được minh họa này phù hợp với tổn thương sợi trục lan tỏa độ III. Thật không may, bệnh nhân đã chết vài ngày sau khi chụp hình ảnh này.</a:t>
            </a:r>
          </a:p>
          <a:p>
            <a:endParaRPr lang="vi-VN" dirty="0"/>
          </a:p>
          <a:p>
            <a:r>
              <a:rPr lang="vi-VN" dirty="0"/>
              <a:t>- Chấn thương sợi trục lan tỏa (DAI) là một dạng chấn thương sọ não nghiêm trọng do lực cắt. Đây là một chẩn đoán khó nếu chỉ sử dụng hình ảnh học, đặc biệt là trên CT vì các dấu hiệu có thể tinh vi, tuy nhiên, nó có khả năng dẫn đến suy giảm chức năng thần kinh nghiêm trọng.</a:t>
            </a:r>
          </a:p>
          <a:p>
            <a:pPr marL="171450" indent="-171450">
              <a:buFontTx/>
              <a:buChar char="-"/>
            </a:pPr>
            <a:r>
              <a:rPr lang="vi-VN" dirty="0"/>
              <a:t>Chẩn đoán tốt nhất được thực hiện với MRI. Nó được đặc trưng bởi nhiều sang thương nhỏ đặc hiệu ở phần tiếp giáp chất trắng - chất xám, ở thể chai, và trong những trường hợp nghiêm trọng hơn ở thân não, các sang thương được bao quanh bởi sang thương tăng tín hiệu trên chuỗi xung FLAIR.</a:t>
            </a:r>
          </a:p>
          <a:p>
            <a:pPr marL="171450" indent="-171450">
              <a:buFontTx/>
              <a:buChar char="-"/>
            </a:pPr>
            <a:r>
              <a:rPr lang="vi-VN" dirty="0"/>
              <a:t>Triệu chứng: Thông thường, bệnh nhân mất ý thức vào thời điểm xảy ra tai nạn. Hôn mê sau chấn thương có thể kéo dài đáng kể và thường được quy nguyên nhân là do các sang thương dễ nhìn thấy khác (ví dụ như dập não). Vì vậy, chẩn đoán thường không được cân nhắc tới, cho đến sau này khi bệnh nhân không phục hồi chức năng thần kinh như mong đợi.</a:t>
            </a:r>
          </a:p>
          <a:p>
            <a:r>
              <a:rPr lang="en-US" b="1" dirty="0" err="1"/>
              <a:t>Phân</a:t>
            </a:r>
            <a:r>
              <a:rPr lang="en-US" b="1" dirty="0"/>
              <a:t> </a:t>
            </a:r>
            <a:r>
              <a:rPr lang="en-US" b="1" dirty="0" err="1"/>
              <a:t>độ</a:t>
            </a:r>
            <a:endParaRPr lang="en-US" b="1" dirty="0"/>
          </a:p>
          <a:p>
            <a:r>
              <a:rPr lang="en-US" dirty="0" err="1"/>
              <a:t>Độ</a:t>
            </a:r>
            <a:r>
              <a:rPr lang="en-US" dirty="0"/>
              <a:t> I </a:t>
            </a:r>
            <a:r>
              <a:rPr lang="en-US" dirty="0" err="1"/>
              <a:t>Thùy</a:t>
            </a:r>
            <a:r>
              <a:rPr lang="en-US" dirty="0"/>
              <a:t> </a:t>
            </a:r>
            <a:r>
              <a:rPr lang="en-US" dirty="0" err="1"/>
              <a:t>não</a:t>
            </a:r>
            <a:endParaRPr lang="en-US" dirty="0"/>
          </a:p>
          <a:p>
            <a:r>
              <a:rPr lang="en-US" dirty="0" err="1"/>
              <a:t>Độ</a:t>
            </a:r>
            <a:r>
              <a:rPr lang="en-US" dirty="0"/>
              <a:t> II </a:t>
            </a:r>
            <a:r>
              <a:rPr lang="en-US" dirty="0" err="1"/>
              <a:t>Thể</a:t>
            </a:r>
            <a:r>
              <a:rPr lang="en-US" dirty="0"/>
              <a:t> chai</a:t>
            </a:r>
          </a:p>
          <a:p>
            <a:r>
              <a:rPr lang="en-US" dirty="0" err="1"/>
              <a:t>Độ</a:t>
            </a:r>
            <a:r>
              <a:rPr lang="en-US" dirty="0"/>
              <a:t> III </a:t>
            </a:r>
            <a:r>
              <a:rPr lang="en-US" dirty="0" err="1"/>
              <a:t>Thân</a:t>
            </a:r>
            <a:r>
              <a:rPr lang="en-US" dirty="0"/>
              <a:t> </a:t>
            </a:r>
            <a:r>
              <a:rPr lang="en-US" dirty="0" err="1"/>
              <a:t>não</a:t>
            </a:r>
            <a:endParaRPr lang="en-US" dirty="0"/>
          </a:p>
          <a:p>
            <a:pPr marL="171450" indent="-171450">
              <a:buFontTx/>
              <a:buChar char="-"/>
            </a:pPr>
            <a:r>
              <a:rPr lang="vi-VN" dirty="0"/>
              <a:t>Tổn thương sợi trục lan tỏa là kết quả của lực cắt gây ra khi xuất hiện sự thay đổi vận tốc đột ngột, do tỷ trọng khác nhau của chất trắng và chất xám. Có 2 trường hợp, thông thường tế bào bị tổn thương, gây ra tình trạng phù nề. Trường hợp nặng hơn nhiều, nó gây rách hoàn toàn sợ trục. Một số tế bào thần kinh có thể bị thoái hóa trong vài tuần hoặc vài tháng sau chấn thương, gây ra đứt sợi trục thứ phát.</a:t>
            </a:r>
          </a:p>
          <a:p>
            <a:pPr marL="0" indent="0">
              <a:buFontTx/>
              <a:buNone/>
            </a:pPr>
            <a:r>
              <a:rPr lang="vi-VN" dirty="0"/>
              <a:t>Đặc điểm HAH: </a:t>
            </a:r>
          </a:p>
          <a:p>
            <a:pPr marL="0" indent="0">
              <a:buFontTx/>
              <a:buNone/>
            </a:pPr>
            <a:r>
              <a:rPr lang="vi-VN" dirty="0"/>
              <a:t>	Tổn thương trục lan tỏa được đặc trưng bởi nhiều sang thương khu trú với sự phân bố đặc trưng: thường nằm ở phần tiếp giáp chất trắng xám, trong thể chai và nếu nặng hơn thì gặp có thể thấy xuất hiện hình ảnh tổn thương ở thân não</a:t>
            </a:r>
          </a:p>
          <a:p>
            <a:pPr marL="0" indent="0">
              <a:buFontTx/>
              <a:buNone/>
            </a:pPr>
            <a:r>
              <a:rPr lang="vi-VN" dirty="0"/>
              <a:t>	CT scan: CT não không cản quang được thực hiện thường quy ở những bệnh nhân có chấn thương đầu. Thật không may, nó không nhạy với tổn thương sợi trục lan tỏa vì các dấu hiệu rất tinh vi. Vì vậy, một số bệnh nhân có kết quả chụp CT tương đối bình thường nhưng lại có rối loạn chức năng thần kinh đáng kể không giải thích được.</a:t>
            </a:r>
          </a:p>
          <a:p>
            <a:pPr marL="0" indent="0">
              <a:buFontTx/>
              <a:buNone/>
            </a:pPr>
            <a:r>
              <a:rPr lang="vi-VN" dirty="0"/>
              <a:t>	Sự xuất hiện phụ thuộc vào việc các tổn thương có xuất huyết rõ ràng hay không. Các sang thương xuất huyết sẽ tăng tín hiệu và có đường kính từ vài mm đến vài cm. Sang thương không xuất huyết là những vùng giảm tín hiệu. Sang thương trở nên rõ ràng hơn vài ngày sau chấn thương khi mô phù nề bắt đầu xuất hiện quanh vị trí xuất huyết. Có thể xuất hiện phù não đáng kể và không cân xứng.</a:t>
            </a:r>
          </a:p>
          <a:p>
            <a:pPr marL="0" indent="0">
              <a:buFontTx/>
              <a:buNone/>
            </a:pPr>
            <a:r>
              <a:rPr lang="vi-VN" dirty="0"/>
              <a:t>	CT đặc biệt không nhạy với các sang thương không xuất huyết, chỉ có thể phát hiện 19% các sang thương như vậy, so với 92% sử dụng hình ảnh T2W. Đối vơi sang thương xuất huyết, và đặc biệt là kích thước lớn, CT khá nhạy. Do đó, thường nếu xuất hiện một vài tổn thương xuất huyết nhỏ có thể nhìn thấy trên CT, thì mức độ tổn thương sẽ lớn hơn nhiều.</a:t>
            </a:r>
            <a:endParaRPr lang="en-US" dirty="0"/>
          </a:p>
        </p:txBody>
      </p:sp>
      <p:sp>
        <p:nvSpPr>
          <p:cNvPr id="4" name="Slide Number Placeholder 3"/>
          <p:cNvSpPr>
            <a:spLocks noGrp="1"/>
          </p:cNvSpPr>
          <p:nvPr>
            <p:ph type="sldNum" sz="quarter" idx="5"/>
          </p:nvPr>
        </p:nvSpPr>
        <p:spPr/>
        <p:txBody>
          <a:bodyPr/>
          <a:lstStyle/>
          <a:p>
            <a:fld id="{F0ED153D-80FB-4321-B124-528F307218D0}" type="slidenum">
              <a:rPr lang="en-US" smtClean="0"/>
              <a:t>74</a:t>
            </a:fld>
            <a:endParaRPr lang="en-US"/>
          </a:p>
        </p:txBody>
      </p:sp>
    </p:spTree>
    <p:extLst>
      <p:ext uri="{BB962C8B-B14F-4D97-AF65-F5344CB8AC3E}">
        <p14:creationId xmlns:p14="http://schemas.microsoft.com/office/powerpoint/2010/main" val="341058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Chụp cắt lớp vi tính (CT) được thực hiện khi nhập viện cho thấy tăng đậm độ ở tiểu não so với bán cầu đại não và thân não ở các mặt cắt khác nhau, kèm theo sự xóa mờ tất cả các não thất. Tụ máu dưới màng cứng cấp bên phải với xuất huyết dưới nhện hai bên do chấn thương và dập não loang lỗ có thể thấy được trong hình</a:t>
            </a:r>
          </a:p>
          <a:p>
            <a:r>
              <a:rPr lang="vi-VN" dirty="0"/>
              <a:t>Tiểu não tăng đậm độ so với phần còn lại của não</a:t>
            </a:r>
          </a:p>
          <a:p>
            <a:r>
              <a:rPr lang="vi-VN" dirty="0"/>
              <a:t>	Chụp cắt lớp vi tính ở (a) Axial ngang, (b) Coronal đứng ngang, và (c) Sagittal đứng dọc cho thấy tụ máu dưới màng cứng cấp tính ở bên phải, bán cầu đại não hai bên và thân não.</a:t>
            </a:r>
          </a:p>
          <a:p>
            <a:endParaRPr lang="en-US" dirty="0"/>
          </a:p>
        </p:txBody>
      </p:sp>
      <p:sp>
        <p:nvSpPr>
          <p:cNvPr id="4" name="Slide Number Placeholder 3"/>
          <p:cNvSpPr>
            <a:spLocks noGrp="1"/>
          </p:cNvSpPr>
          <p:nvPr>
            <p:ph type="sldNum" sz="quarter" idx="5"/>
          </p:nvPr>
        </p:nvSpPr>
        <p:spPr/>
        <p:txBody>
          <a:bodyPr/>
          <a:lstStyle/>
          <a:p>
            <a:fld id="{F0ED153D-80FB-4321-B124-528F307218D0}" type="slidenum">
              <a:rPr lang="en-US" smtClean="0"/>
              <a:t>75</a:t>
            </a:fld>
            <a:endParaRPr lang="en-US"/>
          </a:p>
        </p:txBody>
      </p:sp>
    </p:spTree>
    <p:extLst>
      <p:ext uri="{BB962C8B-B14F-4D97-AF65-F5344CB8AC3E}">
        <p14:creationId xmlns:p14="http://schemas.microsoft.com/office/powerpoint/2010/main" val="3643691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Dấu hiệu “tiểu não trắng” là một dấu hiệu cổ điển nhưng ít được mô tả trong Hình ảnh học.</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Dấu hiệu này ban đầu được mô tả trong các trường hợp lạm dụng trẻ em nhưng không đặc hiệu.</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[2] Hầu hết các trường hợp trong y văn đã được mô tả rằng hình ảnh xuất hiện sau tổn thương do thiếu máu cục bộ thiếu oxy.</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2 trường hợp được báo cáo ở Ấn độ là sau chấn thương [2] và động kinh sau sinh.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Sự xuất hiện là do sự giảm đậm độ tổng thể của cấu trúc trên lều so với đậm độ bình thường của tiểu não. Sự giảm mật độ trong cấu trúc trên lều là do phù nề quá mức, điều này còn cho hình ảnh mất giới hạn chất trắng và chất xám.</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1] Nhiều giả thuyết khác nhau [1,2] đã được đưa ra là nguyên nhân của tình trạng này bao gồm sự ứ tệ tĩnh mạch tủy sâu do áp lực nội sọ tăng cao dẫn đến phù não, nhưng lưu lượng máu tương đối được bảo tồn trong tuần hoàn não sau và tình trạng thiếu oxy làm tổn hại đến Bơm Natri gây tổn thương cho các khu vực hoạt động chuyển hóa nhiều hơn.</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Nó có ý nghĩa vì nó ám chỉ tổn thương não không thể phục hồi,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và 1/3 số bệnh nhân có phát hiện này tử vong và số còn lại bị mất chức năng thần kinh trầm trọng.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Dấu hiệu này cho thấy tiên lượng ảm đạm ở bệnh nhân.</a:t>
            </a:r>
          </a:p>
          <a:p>
            <a:endParaRPr lang="en-US" dirty="0"/>
          </a:p>
        </p:txBody>
      </p:sp>
      <p:sp>
        <p:nvSpPr>
          <p:cNvPr id="4" name="Slide Number Placeholder 3"/>
          <p:cNvSpPr>
            <a:spLocks noGrp="1"/>
          </p:cNvSpPr>
          <p:nvPr>
            <p:ph type="sldNum" sz="quarter" idx="5"/>
          </p:nvPr>
        </p:nvSpPr>
        <p:spPr/>
        <p:txBody>
          <a:bodyPr/>
          <a:lstStyle/>
          <a:p>
            <a:fld id="{6AFBBEFD-B08D-4339-B22D-F489030758C7}" type="slidenum">
              <a:rPr lang="en-US" smtClean="0"/>
              <a:t>76</a:t>
            </a:fld>
            <a:endParaRPr lang="en-US"/>
          </a:p>
        </p:txBody>
      </p:sp>
    </p:spTree>
    <p:extLst>
      <p:ext uri="{BB962C8B-B14F-4D97-AF65-F5344CB8AC3E}">
        <p14:creationId xmlns:p14="http://schemas.microsoft.com/office/powerpoint/2010/main" val="1909678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Đường</a:t>
            </a:r>
            <a:r>
              <a:rPr lang="en-US" baseline="0"/>
              <a:t> vỡ rạn: thường nằm ở những vị trí tương ứng với vị trí lực va đập. Nhiều trường hợp đường vỡ song song với đường cắt trên CT nên khó nhận biết =&gt; phối hợp nhiều tư thế chụp, nhiều lát cắt và dựng hình để đánh giá. Cần chẩn đoán phân biệt với những đường khớp (dựa vào vị trí, sự đối xứng…)</a:t>
            </a:r>
          </a:p>
          <a:p>
            <a:pPr marL="171450" indent="-171450">
              <a:buFontTx/>
              <a:buChar char="-"/>
            </a:pPr>
            <a:r>
              <a:rPr lang="en-US" baseline="0"/>
              <a:t>Vỡ lún xương sọ: dễ nhận biết, đôi khi có phối hợp với khối máu tụ</a:t>
            </a:r>
          </a:p>
          <a:p>
            <a:pPr marL="0" indent="0">
              <a:buFontTx/>
              <a:buNone/>
            </a:pPr>
            <a:r>
              <a:rPr lang="en-US" baseline="0"/>
              <a:t>- Đường rạn vỡ xương hàm mặt: khó thấy, nên kĩ lưỡng và phối hợp dựng hình, chụp lát mỏng để dễ nhận ra</a:t>
            </a:r>
          </a:p>
        </p:txBody>
      </p:sp>
      <p:sp>
        <p:nvSpPr>
          <p:cNvPr id="4" name="Slide Number Placeholder 3"/>
          <p:cNvSpPr>
            <a:spLocks noGrp="1"/>
          </p:cNvSpPr>
          <p:nvPr>
            <p:ph type="sldNum" sz="quarter" idx="10"/>
          </p:nvPr>
        </p:nvSpPr>
        <p:spPr/>
        <p:txBody>
          <a:bodyPr/>
          <a:lstStyle/>
          <a:p>
            <a:fld id="{09E9E84D-5096-404C-828D-B595FA1142B5}" type="slidenum">
              <a:rPr lang="en-US" smtClean="0"/>
              <a:t>34</a:t>
            </a:fld>
            <a:endParaRPr lang="en-US"/>
          </a:p>
        </p:txBody>
      </p:sp>
    </p:spTree>
    <p:extLst>
      <p:ext uri="{BB962C8B-B14F-4D97-AF65-F5344CB8AC3E}">
        <p14:creationId xmlns:p14="http://schemas.microsoft.com/office/powerpoint/2010/main" val="2542466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41</a:t>
            </a:fld>
            <a:endParaRPr lang="en-US"/>
          </a:p>
        </p:txBody>
      </p:sp>
    </p:spTree>
    <p:extLst>
      <p:ext uri="{BB962C8B-B14F-4D97-AF65-F5344CB8AC3E}">
        <p14:creationId xmlns:p14="http://schemas.microsoft.com/office/powerpoint/2010/main" val="130541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Một khối máu tụ ngoài màng cứng bao phủ thùy trán bên phải với thoát vị màng cứng từ phải sang trái khoảng 7 mm. Các vùng giảm độ đậm đặc trong khối máu tụ lại được nhìn thấy. Những dấu hiệu này cho thấy vẫn tiếp tục xuất huyết tại thời điểm </a:t>
            </a:r>
            <a:r>
              <a:rPr lang="en-US" sz="1200" b="0" i="0" kern="1200">
                <a:solidFill>
                  <a:schemeClr val="tx1"/>
                </a:solidFill>
                <a:effectLst/>
                <a:latin typeface="+mn-lt"/>
                <a:ea typeface="+mn-ea"/>
                <a:cs typeface="+mn-cs"/>
              </a:rPr>
              <a:t>chụp</a:t>
            </a:r>
            <a:r>
              <a:rPr lang="en-US" sz="1200" b="0" i="0" kern="1200" baseline="0">
                <a:solidFill>
                  <a:schemeClr val="tx1"/>
                </a:solidFill>
                <a:effectLst/>
                <a:latin typeface="+mn-lt"/>
                <a:ea typeface="+mn-ea"/>
                <a:cs typeface="+mn-cs"/>
              </a:rPr>
              <a:t> CT</a:t>
            </a:r>
            <a:r>
              <a:rPr lang="vi-VN" sz="1200" b="0" i="0" kern="1200">
                <a:solidFill>
                  <a:schemeClr val="tx1"/>
                </a:solidFill>
                <a:effectLst/>
                <a:latin typeface="+mn-lt"/>
                <a:ea typeface="+mn-ea"/>
                <a:cs typeface="+mn-cs"/>
              </a:rPr>
              <a:t>. Sưng mô mềm ở phía trước bên phải của da đầu.</a:t>
            </a:r>
            <a:endParaRPr lang="en-US"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42</a:t>
            </a:fld>
            <a:endParaRPr lang="en-US"/>
          </a:p>
        </p:txBody>
      </p:sp>
    </p:spTree>
    <p:extLst>
      <p:ext uri="{BB962C8B-B14F-4D97-AF65-F5344CB8AC3E}">
        <p14:creationId xmlns:p14="http://schemas.microsoft.com/office/powerpoint/2010/main" val="2245918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Máu tụ ngoài màng cứng thể hiện cấu hình dạng </a:t>
            </a:r>
            <a:r>
              <a:rPr lang="en-US" sz="1200" b="0" i="0" kern="1200">
                <a:solidFill>
                  <a:schemeClr val="tx1"/>
                </a:solidFill>
                <a:effectLst/>
                <a:latin typeface="+mn-lt"/>
                <a:ea typeface="+mn-ea"/>
                <a:cs typeface="+mn-cs"/>
              </a:rPr>
              <a:t>lồi</a:t>
            </a:r>
            <a:r>
              <a:rPr lang="en-US" sz="1200" b="0" i="0" kern="1200" baseline="0">
                <a:solidFill>
                  <a:schemeClr val="tx1"/>
                </a:solidFill>
                <a:effectLst/>
                <a:latin typeface="+mn-lt"/>
                <a:ea typeface="+mn-ea"/>
                <a:cs typeface="+mn-cs"/>
              </a:rPr>
              <a:t> 2 mặt</a:t>
            </a:r>
            <a:r>
              <a:rPr lang="vi-VN" sz="1200" b="0" i="0" kern="1200">
                <a:solidFill>
                  <a:schemeClr val="tx1"/>
                </a:solidFill>
                <a:effectLst/>
                <a:latin typeface="+mn-lt"/>
                <a:ea typeface="+mn-ea"/>
                <a:cs typeface="+mn-cs"/>
              </a:rPr>
              <a:t> cổ điển bao phủ mặt bên của thùy thái dương trái. Các vùng giảm dần trong khối máu tụ cho thấy xuất huyết đang diễn ra.</a:t>
            </a:r>
            <a:endParaRPr lang="en-US"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44</a:t>
            </a:fld>
            <a:endParaRPr lang="en-US"/>
          </a:p>
        </p:txBody>
      </p:sp>
    </p:spTree>
    <p:extLst>
      <p:ext uri="{BB962C8B-B14F-4D97-AF65-F5344CB8AC3E}">
        <p14:creationId xmlns:p14="http://schemas.microsoft.com/office/powerpoint/2010/main" val="251324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Cấp:</a:t>
            </a:r>
            <a:r>
              <a:rPr lang="en-US" baseline="0"/>
              <a:t> tăng tỉ trọng</a:t>
            </a:r>
          </a:p>
          <a:p>
            <a:pPr marL="171450" indent="-171450">
              <a:buFontTx/>
              <a:buChar char="-"/>
            </a:pPr>
            <a:r>
              <a:rPr lang="en-US" baseline="0"/>
              <a:t>Bán cấp (sau 1 tuần) có thể đồng tỷ trọng khó phát hiện</a:t>
            </a:r>
          </a:p>
          <a:p>
            <a:pPr marL="171450" indent="-171450">
              <a:buFontTx/>
              <a:buChar char="-"/>
            </a:pPr>
            <a:r>
              <a:rPr lang="en-US" baseline="0"/>
              <a:t>Mạn: Giảm tỉ trọng hoặc tỉ trọng hỗm hợp (nếu có chảy máu lại)</a:t>
            </a:r>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45</a:t>
            </a:fld>
            <a:endParaRPr lang="en-US"/>
          </a:p>
        </p:txBody>
      </p:sp>
    </p:spTree>
    <p:extLst>
      <p:ext uri="{BB962C8B-B14F-4D97-AF65-F5344CB8AC3E}">
        <p14:creationId xmlns:p14="http://schemas.microsoft.com/office/powerpoint/2010/main" val="181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E9E84D-5096-404C-828D-B595FA1142B5}" type="slidenum">
              <a:rPr lang="en-US" smtClean="0"/>
              <a:t>47</a:t>
            </a:fld>
            <a:endParaRPr lang="en-US"/>
          </a:p>
        </p:txBody>
      </p:sp>
    </p:spTree>
    <p:extLst>
      <p:ext uri="{BB962C8B-B14F-4D97-AF65-F5344CB8AC3E}">
        <p14:creationId xmlns:p14="http://schemas.microsoft.com/office/powerpoint/2010/main" val="294253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95641C-6FA6-4ED4-A2A4-A6A17267E09F}"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163C3-9B3D-4CE5-AD55-0530BCD45253}"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1D1B2-ABE6-4399-9BCB-85907862CF1B}"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7A7824-7F91-48E6-AA3F-558B642E8576}"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87DE0F-9AFF-4F56-8BFD-0E93146BBA57}"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B74763-88B0-49B0-90DD-88D72FCC7846}" type="datetime1">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744050-EF14-456C-A7D2-9ED0932552A9}" type="datetime1">
              <a:rPr lang="en-US" smtClean="0"/>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3491B4-A195-4DA9-B8B6-845AF25190AE}" type="datetime1">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87A67-21AA-4D8B-8FEC-97B0AA2C2489}" type="datetime1">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993112-75B8-45FF-81BB-B23FEA9206CA}" type="datetime1">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8C409-0551-4AAF-BDB7-E9C85EC21627}" type="datetime1">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E65BED-7E0D-48B0-A897-AB9C76031978}" type="datetime1">
              <a:rPr lang="en-US" smtClean="0"/>
              <a:t>6/8/2021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www.sciencedirect.com/book/9781416061137/diagnostic-imaging-for-the-emergency-physician"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s://radiopaedia.org/articles/diffuse-axonal-injury?lang=us" TargetMode="External"/><Relationship Id="rId3" Type="http://schemas.openxmlformats.org/officeDocument/2006/relationships/hyperlink" Target="https://radiopaedia.org/cases/cerebral-contusion-2?lang=us" TargetMode="External"/><Relationship Id="rId7" Type="http://schemas.openxmlformats.org/officeDocument/2006/relationships/hyperlink" Target="https://radiopaedia.org/cases/diffuse-axonal-injury-dai-2?lang=us" TargetMode="External"/><Relationship Id="rId2" Type="http://schemas.openxmlformats.org/officeDocument/2006/relationships/hyperlink" Target="https://ylamsang.net/ca-lam-sang-18-chan-thuong-nao-sau-tai-nan/" TargetMode="External"/><Relationship Id="rId1" Type="http://schemas.openxmlformats.org/officeDocument/2006/relationships/slideLayout" Target="../slideLayouts/slideLayout2.xml"/><Relationship Id="rId6" Type="http://schemas.openxmlformats.org/officeDocument/2006/relationships/hyperlink" Target="https://radiopaedia.org/cases/major-head-trauma?lang=us" TargetMode="External"/><Relationship Id="rId5" Type="http://schemas.openxmlformats.org/officeDocument/2006/relationships/hyperlink" Target="https://radiopaedia.org/cases/early-cerebral-oedema-1" TargetMode="External"/><Relationship Id="rId4" Type="http://schemas.openxmlformats.org/officeDocument/2006/relationships/hyperlink" Target="https://radiopaedia.org/articles/cytotoxic-cerebral-oedema?lang=us"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www.ncbi.nlm.nih.gov/pubmed/2767623" TargetMode="External"/><Relationship Id="rId3" Type="http://schemas.openxmlformats.org/officeDocument/2006/relationships/hyperlink" Target="http://www.ncbi.nlm.nih.gov/pubmed/3257625" TargetMode="External"/><Relationship Id="rId7" Type="http://schemas.openxmlformats.org/officeDocument/2006/relationships/hyperlink" Target="https://doi.org/10.1111/j.1365-2559.1989.tb03040.x" TargetMode="External"/><Relationship Id="rId2" Type="http://schemas.openxmlformats.org/officeDocument/2006/relationships/hyperlink" Target="http://www.ajronline.org/cgi/content/citation/150/3/673" TargetMode="External"/><Relationship Id="rId1" Type="http://schemas.openxmlformats.org/officeDocument/2006/relationships/slideLayout" Target="../slideLayouts/slideLayout2.xml"/><Relationship Id="rId6" Type="http://schemas.openxmlformats.org/officeDocument/2006/relationships/hyperlink" Target="https://radiopaedia.org/articles/diffuse-axonal-injury-grading-1?lang=us" TargetMode="External"/><Relationship Id="rId5" Type="http://schemas.openxmlformats.org/officeDocument/2006/relationships/hyperlink" Target="http://www.ncbi.nlm.nih.gov/pubmed/17846224" TargetMode="External"/><Relationship Id="rId4" Type="http://schemas.openxmlformats.org/officeDocument/2006/relationships/hyperlink" Target="http://www.ajnr.org/cgi/content/citation/28/8/1619"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dx.doi.org/10.1016/j.mjafi.2013.10.018" TargetMode="External"/><Relationship Id="rId2" Type="http://schemas.openxmlformats.org/officeDocument/2006/relationships/hyperlink" Target="https://scholar.google.com/scholar_lookup?journal=J+Pediatr+Neurosci&amp;title=White+cerebellum+sign+-+A+case+report+and+review+of+literature&amp;author=S+Dwarakanath&amp;author=A+Bansal&amp;author=S+Rudrappa&amp;author=S+Gopal&amp;author=NK+Venkatramana&amp;volume=1&amp;publication_year=2006&amp;pages=22-3&amp;"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707761-46AD-4836-8BC7-C864728E54B2}"/>
              </a:ext>
            </a:extLst>
          </p:cNvPr>
          <p:cNvPicPr>
            <a:picLocks noChangeAspect="1"/>
          </p:cNvPicPr>
          <p:nvPr/>
        </p:nvPicPr>
        <p:blipFill rotWithShape="1">
          <a:blip r:embed="rId2"/>
          <a:srcRect t="1747"/>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9FAE979A-CCD5-4F0D-8DF4-22D84705FB65}"/>
              </a:ext>
            </a:extLst>
          </p:cNvPr>
          <p:cNvSpPr>
            <a:spLocks noGrp="1"/>
          </p:cNvSpPr>
          <p:nvPr>
            <p:ph type="ctrTitle"/>
          </p:nvPr>
        </p:nvSpPr>
        <p:spPr>
          <a:xfrm>
            <a:off x="7543801" y="3231931"/>
            <a:ext cx="4330261" cy="1834056"/>
          </a:xfrm>
        </p:spPr>
        <p:txBody>
          <a:bodyPr>
            <a:normAutofit fontScale="90000"/>
          </a:bodyPr>
          <a:lstStyle/>
          <a:p>
            <a:pPr algn="r"/>
            <a:r>
              <a:rPr lang="vi-VN" sz="4400" dirty="0"/>
              <a:t>CT scan trong</a:t>
            </a:r>
            <a:br>
              <a:rPr lang="vi-VN" sz="4400" dirty="0"/>
            </a:br>
            <a:r>
              <a:rPr lang="vi-VN" sz="4400" dirty="0"/>
              <a:t>Chấn thương sọ não</a:t>
            </a:r>
            <a:endParaRPr lang="en-US" sz="4400" dirty="0"/>
          </a:p>
        </p:txBody>
      </p:sp>
      <p:sp>
        <p:nvSpPr>
          <p:cNvPr id="5" name="Subtitle 4">
            <a:extLst>
              <a:ext uri="{FF2B5EF4-FFF2-40B4-BE49-F238E27FC236}">
                <a16:creationId xmlns:a16="http://schemas.microsoft.com/office/drawing/2014/main" id="{379CC9DF-00C1-4E22-AD46-C25E88DD1825}"/>
              </a:ext>
            </a:extLst>
          </p:cNvPr>
          <p:cNvSpPr>
            <a:spLocks noGrp="1"/>
          </p:cNvSpPr>
          <p:nvPr>
            <p:ph type="subTitle" idx="1"/>
          </p:nvPr>
        </p:nvSpPr>
        <p:spPr>
          <a:xfrm>
            <a:off x="7782910" y="5242675"/>
            <a:ext cx="4330262" cy="683284"/>
          </a:xfrm>
        </p:spPr>
        <p:txBody>
          <a:bodyPr>
            <a:normAutofit/>
          </a:bodyPr>
          <a:lstStyle/>
          <a:p>
            <a:r>
              <a:rPr lang="vi-VN" sz="2000" dirty="0"/>
              <a:t>Tổ 21</a:t>
            </a:r>
            <a:endParaRPr lang="en-US" sz="2000" dirty="0"/>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A195E0B4-B92C-4DDA-AB46-83C276A8A1C4}"/>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369604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F5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D70F185-72EA-4451-B0A0-4E6DA4A9859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Máu</a:t>
            </a:r>
            <a:r>
              <a:rPr lang="en-US" sz="2600" kern="1200">
                <a:solidFill>
                  <a:srgbClr val="FFFFFF"/>
                </a:solidFill>
                <a:latin typeface="+mj-lt"/>
                <a:ea typeface="+mj-ea"/>
                <a:cs typeface="+mj-cs"/>
              </a:rPr>
              <a:t> tụ ngoài </a:t>
            </a:r>
            <a:r>
              <a:rPr lang="en-US" sz="2600" kern="1200" dirty="0">
                <a:solidFill>
                  <a:srgbClr val="FFFFFF"/>
                </a:solidFill>
                <a:latin typeface="+mj-lt"/>
                <a:ea typeface="+mj-ea"/>
                <a:cs typeface="+mj-cs"/>
              </a:rPr>
              <a:t>màng cứng</a:t>
            </a:r>
          </a:p>
        </p:txBody>
      </p:sp>
      <p:pic>
        <p:nvPicPr>
          <p:cNvPr id="4" name="Picture 4" descr="Diagram&#10;&#10;Description automatically generated">
            <a:extLst>
              <a:ext uri="{FF2B5EF4-FFF2-40B4-BE49-F238E27FC236}">
                <a16:creationId xmlns:a16="http://schemas.microsoft.com/office/drawing/2014/main" id="{3ED20F78-AA12-4181-8B1C-E14CD9EBA6DD}"/>
              </a:ext>
            </a:extLst>
          </p:cNvPr>
          <p:cNvPicPr>
            <a:picLocks noGrp="1" noChangeAspect="1"/>
          </p:cNvPicPr>
          <p:nvPr>
            <p:ph idx="1"/>
          </p:nvPr>
        </p:nvPicPr>
        <p:blipFill rotWithShape="1">
          <a:blip r:embed="rId2"/>
          <a:srcRect l="21707" t="13201" r="19666" b="15511"/>
          <a:stretch/>
        </p:blipFill>
        <p:spPr>
          <a:xfrm>
            <a:off x="3578525" y="552082"/>
            <a:ext cx="8525293" cy="5836710"/>
          </a:xfrm>
          <a:prstGeom prst="rect">
            <a:avLst/>
          </a:prstGeom>
        </p:spPr>
      </p:pic>
      <p:sp>
        <p:nvSpPr>
          <p:cNvPr id="6" name="Slide Number Placeholder 5">
            <a:extLst>
              <a:ext uri="{FF2B5EF4-FFF2-40B4-BE49-F238E27FC236}">
                <a16:creationId xmlns:a16="http://schemas.microsoft.com/office/drawing/2014/main" id="{22ACEFD1-E704-499C-8B5B-8C638704AED1}"/>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647163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C70D8-7266-4FD2-8D35-D9B0784557E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Sự lưu thông dịch não tủy</a:t>
            </a:r>
          </a:p>
        </p:txBody>
      </p:sp>
      <p:pic>
        <p:nvPicPr>
          <p:cNvPr id="4" name="Picture 4" descr="Diagram&#10;&#10;Description automatically generated">
            <a:extLst>
              <a:ext uri="{FF2B5EF4-FFF2-40B4-BE49-F238E27FC236}">
                <a16:creationId xmlns:a16="http://schemas.microsoft.com/office/drawing/2014/main" id="{FBEDAAB9-61F8-45FA-A624-728E30C0521F}"/>
              </a:ext>
            </a:extLst>
          </p:cNvPr>
          <p:cNvPicPr>
            <a:picLocks noGrp="1" noChangeAspect="1"/>
          </p:cNvPicPr>
          <p:nvPr>
            <p:ph idx="1"/>
          </p:nvPr>
        </p:nvPicPr>
        <p:blipFill rotWithShape="1">
          <a:blip r:embed="rId2"/>
          <a:srcRect l="32838" t="13201" r="33952" b="10891"/>
          <a:stretch/>
        </p:blipFill>
        <p:spPr>
          <a:xfrm>
            <a:off x="6002028" y="643466"/>
            <a:ext cx="4331276" cy="5568739"/>
          </a:xfrm>
          <a:prstGeom prst="rect">
            <a:avLst/>
          </a:prstGeom>
        </p:spPr>
      </p:pic>
      <p:sp>
        <p:nvSpPr>
          <p:cNvPr id="6" name="Slide Number Placeholder 5">
            <a:extLst>
              <a:ext uri="{FF2B5EF4-FFF2-40B4-BE49-F238E27FC236}">
                <a16:creationId xmlns:a16="http://schemas.microsoft.com/office/drawing/2014/main" id="{72FCC58E-E465-4323-B903-251EC2D0546C}"/>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2130107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D39F-89B8-474E-9802-2CD0CF8DD6AB}"/>
              </a:ext>
            </a:extLst>
          </p:cNvPr>
          <p:cNvSpPr>
            <a:spLocks noGrp="1"/>
          </p:cNvSpPr>
          <p:nvPr>
            <p:ph type="title"/>
          </p:nvPr>
        </p:nvSpPr>
        <p:spPr/>
        <p:txBody>
          <a:bodyPr/>
          <a:lstStyle/>
          <a:p>
            <a:r>
              <a:rPr lang="en-US">
                <a:cs typeface="Calibri Light"/>
              </a:rPr>
              <a:t>Các động mạch của não</a:t>
            </a:r>
            <a:endParaRPr lang="en-US"/>
          </a:p>
        </p:txBody>
      </p:sp>
      <p:pic>
        <p:nvPicPr>
          <p:cNvPr id="4" name="Picture 4" descr="Diagram&#10;&#10;Description automatically generated">
            <a:extLst>
              <a:ext uri="{FF2B5EF4-FFF2-40B4-BE49-F238E27FC236}">
                <a16:creationId xmlns:a16="http://schemas.microsoft.com/office/drawing/2014/main" id="{89B7A24D-A2DB-45F6-B9B8-9B5907FD0392}"/>
              </a:ext>
            </a:extLst>
          </p:cNvPr>
          <p:cNvPicPr>
            <a:picLocks noGrp="1" noChangeAspect="1"/>
          </p:cNvPicPr>
          <p:nvPr>
            <p:ph idx="1"/>
          </p:nvPr>
        </p:nvPicPr>
        <p:blipFill rotWithShape="1">
          <a:blip r:embed="rId2"/>
          <a:srcRect l="26531" t="12871" r="25046" b="14851"/>
          <a:stretch/>
        </p:blipFill>
        <p:spPr>
          <a:xfrm>
            <a:off x="5504294" y="1696230"/>
            <a:ext cx="6364379" cy="5157863"/>
          </a:xfrm>
        </p:spPr>
      </p:pic>
      <p:sp>
        <p:nvSpPr>
          <p:cNvPr id="6" name="TextBox 5">
            <a:extLst>
              <a:ext uri="{FF2B5EF4-FFF2-40B4-BE49-F238E27FC236}">
                <a16:creationId xmlns:a16="http://schemas.microsoft.com/office/drawing/2014/main" id="{E8412818-09F5-4BC5-97DA-934FAEE3C60A}"/>
              </a:ext>
            </a:extLst>
          </p:cNvPr>
          <p:cNvSpPr txBox="1"/>
          <p:nvPr/>
        </p:nvSpPr>
        <p:spPr>
          <a:xfrm>
            <a:off x="1058174" y="1820174"/>
            <a:ext cx="349082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1. ĐM não trước</a:t>
            </a:r>
            <a:endParaRPr lang="en-US" sz="3200">
              <a:cs typeface="Calibri"/>
            </a:endParaRPr>
          </a:p>
          <a:p>
            <a:r>
              <a:rPr lang="en-US" sz="3200">
                <a:cs typeface="Calibri"/>
              </a:rPr>
              <a:t>2. ĐM não giữa</a:t>
            </a:r>
          </a:p>
          <a:p>
            <a:r>
              <a:rPr lang="en-US" sz="3200">
                <a:cs typeface="Calibri"/>
              </a:rPr>
              <a:t>3. ĐM não sau </a:t>
            </a:r>
          </a:p>
          <a:p>
            <a:endParaRPr lang="en-US" dirty="0">
              <a:cs typeface="Calibri"/>
            </a:endParaRPr>
          </a:p>
        </p:txBody>
      </p:sp>
      <p:sp>
        <p:nvSpPr>
          <p:cNvPr id="9" name="Slide Number Placeholder 8">
            <a:extLst>
              <a:ext uri="{FF2B5EF4-FFF2-40B4-BE49-F238E27FC236}">
                <a16:creationId xmlns:a16="http://schemas.microsoft.com/office/drawing/2014/main" id="{7A8C356E-B50F-4015-90AB-470AA12759A5}"/>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419951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4A4C9-FAC8-45B8-88BE-1C00384556B1}"/>
              </a:ext>
            </a:extLst>
          </p:cNvPr>
          <p:cNvSpPr>
            <a:spLocks noGrp="1"/>
          </p:cNvSpPr>
          <p:nvPr>
            <p:ph type="title"/>
          </p:nvPr>
        </p:nvSpPr>
        <p:spPr/>
        <p:txBody>
          <a:bodyPr/>
          <a:lstStyle/>
          <a:p>
            <a:r>
              <a:rPr lang="en-US">
                <a:cs typeface="Calibri Light"/>
              </a:rPr>
              <a:t>Các ĐM não nhìn ngoài </a:t>
            </a:r>
            <a:endParaRPr lang="en-US"/>
          </a:p>
        </p:txBody>
      </p:sp>
      <p:pic>
        <p:nvPicPr>
          <p:cNvPr id="4" name="Picture 4" descr="Diagram&#10;&#10;Description automatically generated">
            <a:extLst>
              <a:ext uri="{FF2B5EF4-FFF2-40B4-BE49-F238E27FC236}">
                <a16:creationId xmlns:a16="http://schemas.microsoft.com/office/drawing/2014/main" id="{5168C7D6-6760-41F9-A5E3-2DC46D790926}"/>
              </a:ext>
            </a:extLst>
          </p:cNvPr>
          <p:cNvPicPr>
            <a:picLocks noGrp="1" noChangeAspect="1"/>
          </p:cNvPicPr>
          <p:nvPr>
            <p:ph idx="1"/>
          </p:nvPr>
        </p:nvPicPr>
        <p:blipFill rotWithShape="1">
          <a:blip r:embed="rId2"/>
          <a:srcRect l="20594" t="15511" r="16883" b="12211"/>
          <a:stretch/>
        </p:blipFill>
        <p:spPr>
          <a:xfrm>
            <a:off x="3822142" y="1724984"/>
            <a:ext cx="7757588" cy="5057219"/>
          </a:xfrm>
        </p:spPr>
      </p:pic>
      <p:sp>
        <p:nvSpPr>
          <p:cNvPr id="6" name="Slide Number Placeholder 5">
            <a:extLst>
              <a:ext uri="{FF2B5EF4-FFF2-40B4-BE49-F238E27FC236}">
                <a16:creationId xmlns:a16="http://schemas.microsoft.com/office/drawing/2014/main" id="{84AAFBC4-6D14-42E4-8919-8C549A60190C}"/>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035690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6F04-8C5D-4E36-9953-2D778F66B28F}"/>
              </a:ext>
            </a:extLst>
          </p:cNvPr>
          <p:cNvSpPr>
            <a:spLocks noGrp="1"/>
          </p:cNvSpPr>
          <p:nvPr>
            <p:ph type="title"/>
          </p:nvPr>
        </p:nvSpPr>
        <p:spPr/>
        <p:txBody>
          <a:bodyPr/>
          <a:lstStyle/>
          <a:p>
            <a:r>
              <a:rPr lang="en-US">
                <a:cs typeface="Calibri Light"/>
              </a:rPr>
              <a:t>Các ĐM não nhìn trong</a:t>
            </a:r>
            <a:endParaRPr lang="en-US"/>
          </a:p>
        </p:txBody>
      </p:sp>
      <p:pic>
        <p:nvPicPr>
          <p:cNvPr id="4" name="Picture 4" descr="Diagram&#10;&#10;Description automatically generated">
            <a:extLst>
              <a:ext uri="{FF2B5EF4-FFF2-40B4-BE49-F238E27FC236}">
                <a16:creationId xmlns:a16="http://schemas.microsoft.com/office/drawing/2014/main" id="{3B3E96D4-08A8-48A8-ADC2-C7C679CCEA07}"/>
              </a:ext>
            </a:extLst>
          </p:cNvPr>
          <p:cNvPicPr>
            <a:picLocks noGrp="1" noChangeAspect="1"/>
          </p:cNvPicPr>
          <p:nvPr>
            <p:ph idx="1"/>
          </p:nvPr>
        </p:nvPicPr>
        <p:blipFill rotWithShape="1">
          <a:blip r:embed="rId2"/>
          <a:srcRect l="19249" t="12923" r="13801" b="10661"/>
          <a:stretch/>
        </p:blipFill>
        <p:spPr>
          <a:xfrm>
            <a:off x="4239086" y="1704997"/>
            <a:ext cx="7950335" cy="5155287"/>
          </a:xfrm>
        </p:spPr>
      </p:pic>
      <p:sp>
        <p:nvSpPr>
          <p:cNvPr id="6" name="Slide Number Placeholder 5">
            <a:extLst>
              <a:ext uri="{FF2B5EF4-FFF2-40B4-BE49-F238E27FC236}">
                <a16:creationId xmlns:a16="http://schemas.microsoft.com/office/drawing/2014/main" id="{0300BF88-13A7-4C2E-9E82-743BB268DFBD}"/>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450208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1427-EBEA-4043-80DF-413026777E33}"/>
              </a:ext>
            </a:extLst>
          </p:cNvPr>
          <p:cNvSpPr>
            <a:spLocks noGrp="1"/>
          </p:cNvSpPr>
          <p:nvPr>
            <p:ph type="title"/>
          </p:nvPr>
        </p:nvSpPr>
        <p:spPr/>
        <p:txBody>
          <a:bodyPr/>
          <a:lstStyle/>
          <a:p>
            <a:r>
              <a:rPr lang="en-US">
                <a:cs typeface="Calibri Light"/>
              </a:rPr>
              <a:t>Sọ não</a:t>
            </a:r>
            <a:endParaRPr lang="en-US" dirty="0">
              <a:cs typeface="Calibri Light"/>
            </a:endParaRPr>
          </a:p>
        </p:txBody>
      </p:sp>
      <p:pic>
        <p:nvPicPr>
          <p:cNvPr id="4" name="Picture 4" descr="Diagram&#10;&#10;Description automatically generated">
            <a:extLst>
              <a:ext uri="{FF2B5EF4-FFF2-40B4-BE49-F238E27FC236}">
                <a16:creationId xmlns:a16="http://schemas.microsoft.com/office/drawing/2014/main" id="{75CB0546-D081-4EA6-923B-09323F5219F9}"/>
              </a:ext>
            </a:extLst>
          </p:cNvPr>
          <p:cNvPicPr>
            <a:picLocks noGrp="1" noChangeAspect="1"/>
          </p:cNvPicPr>
          <p:nvPr>
            <p:ph idx="1"/>
          </p:nvPr>
        </p:nvPicPr>
        <p:blipFill rotWithShape="1">
          <a:blip r:embed="rId2"/>
          <a:srcRect l="23941" t="12754" r="23127" b="9275"/>
          <a:stretch/>
        </p:blipFill>
        <p:spPr>
          <a:xfrm>
            <a:off x="5648066" y="1768116"/>
            <a:ext cx="6133896" cy="5085690"/>
          </a:xfrm>
        </p:spPr>
      </p:pic>
      <p:pic>
        <p:nvPicPr>
          <p:cNvPr id="5" name="Picture 5" descr="Diagram&#10;&#10;Description automatically generated">
            <a:extLst>
              <a:ext uri="{FF2B5EF4-FFF2-40B4-BE49-F238E27FC236}">
                <a16:creationId xmlns:a16="http://schemas.microsoft.com/office/drawing/2014/main" id="{80C6D2DD-77DE-462A-9112-A0F1AF9852DD}"/>
              </a:ext>
            </a:extLst>
          </p:cNvPr>
          <p:cNvPicPr>
            <a:picLocks noChangeAspect="1"/>
          </p:cNvPicPr>
          <p:nvPr/>
        </p:nvPicPr>
        <p:blipFill rotWithShape="1">
          <a:blip r:embed="rId3"/>
          <a:srcRect l="22456" t="11644" r="20038" b="10959"/>
          <a:stretch/>
        </p:blipFill>
        <p:spPr>
          <a:xfrm>
            <a:off x="117136" y="1910230"/>
            <a:ext cx="6129621" cy="4661300"/>
          </a:xfrm>
          <a:prstGeom prst="rect">
            <a:avLst/>
          </a:prstGeom>
        </p:spPr>
      </p:pic>
      <p:sp>
        <p:nvSpPr>
          <p:cNvPr id="7" name="Slide Number Placeholder 6">
            <a:extLst>
              <a:ext uri="{FF2B5EF4-FFF2-40B4-BE49-F238E27FC236}">
                <a16:creationId xmlns:a16="http://schemas.microsoft.com/office/drawing/2014/main" id="{F78621FF-FEA0-445D-BE34-D22DCD802D23}"/>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192993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2F4EB-1F3A-478A-BC09-9C7C5FC6B59F}"/>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3700">
                <a:solidFill>
                  <a:srgbClr val="FFFFFF"/>
                </a:solidFill>
              </a:rPr>
              <a:t>Cửa sổ nhu mô và cửa sổ xương/CT</a:t>
            </a:r>
          </a:p>
        </p:txBody>
      </p:sp>
      <p:pic>
        <p:nvPicPr>
          <p:cNvPr id="4" name="Picture 4" descr="A picture containing invertebrate&#10;&#10;Description automatically generated">
            <a:extLst>
              <a:ext uri="{FF2B5EF4-FFF2-40B4-BE49-F238E27FC236}">
                <a16:creationId xmlns:a16="http://schemas.microsoft.com/office/drawing/2014/main" id="{4339834D-8981-47AB-B19F-75AAC0CE567F}"/>
              </a:ext>
            </a:extLst>
          </p:cNvPr>
          <p:cNvPicPr>
            <a:picLocks noGrp="1" noChangeAspect="1"/>
          </p:cNvPicPr>
          <p:nvPr>
            <p:ph idx="1"/>
          </p:nvPr>
        </p:nvPicPr>
        <p:blipFill>
          <a:blip r:embed="rId2"/>
          <a:stretch>
            <a:fillRect/>
          </a:stretch>
        </p:blipFill>
        <p:spPr>
          <a:xfrm>
            <a:off x="2638732" y="2181426"/>
            <a:ext cx="3208103" cy="3997637"/>
          </a:xfrm>
          <a:prstGeom prst="rect">
            <a:avLst/>
          </a:prstGeom>
        </p:spPr>
      </p:pic>
      <p:pic>
        <p:nvPicPr>
          <p:cNvPr id="5" name="Picture 5" descr="A picture containing black, dark&#10;&#10;Description automatically generated">
            <a:extLst>
              <a:ext uri="{FF2B5EF4-FFF2-40B4-BE49-F238E27FC236}">
                <a16:creationId xmlns:a16="http://schemas.microsoft.com/office/drawing/2014/main" id="{C23E00BE-0473-4955-A5D6-3074FDB58000}"/>
              </a:ext>
            </a:extLst>
          </p:cNvPr>
          <p:cNvPicPr>
            <a:picLocks noChangeAspect="1"/>
          </p:cNvPicPr>
          <p:nvPr/>
        </p:nvPicPr>
        <p:blipFill>
          <a:blip r:embed="rId3"/>
          <a:stretch>
            <a:fillRect/>
          </a:stretch>
        </p:blipFill>
        <p:spPr>
          <a:xfrm>
            <a:off x="6345165" y="2217815"/>
            <a:ext cx="3138296" cy="3997831"/>
          </a:xfrm>
          <a:prstGeom prst="rect">
            <a:avLst/>
          </a:prstGeom>
        </p:spPr>
      </p:pic>
      <p:sp>
        <p:nvSpPr>
          <p:cNvPr id="7" name="Slide Number Placeholder 6">
            <a:extLst>
              <a:ext uri="{FF2B5EF4-FFF2-40B4-BE49-F238E27FC236}">
                <a16:creationId xmlns:a16="http://schemas.microsoft.com/office/drawing/2014/main" id="{19D49672-51C6-40ED-B64F-582C117052BB}"/>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633861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a:extLst>
              <a:ext uri="{FF2B5EF4-FFF2-40B4-BE49-F238E27FC236}">
                <a16:creationId xmlns:a16="http://schemas.microsoft.com/office/drawing/2014/main" id="{8E4A5710-2D76-402C-ACC5-AD066D39BD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6"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C6481-DADA-4FDA-BDF3-693075A7473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vi-VN" sz="5200">
                <a:solidFill>
                  <a:srgbClr val="FFFFFF"/>
                </a:solidFill>
                <a:latin typeface="+mn-lt"/>
              </a:rPr>
              <a:t>Quy trình đọc CT scan trong CTSN</a:t>
            </a:r>
            <a:endParaRPr lang="en-US" sz="5200">
              <a:solidFill>
                <a:srgbClr val="FFFFFF"/>
              </a:solidFill>
              <a:latin typeface="+mn-lt"/>
            </a:endParaRPr>
          </a:p>
        </p:txBody>
      </p:sp>
      <p:sp>
        <p:nvSpPr>
          <p:cNvPr id="4" name="Subtitle 3">
            <a:extLst>
              <a:ext uri="{FF2B5EF4-FFF2-40B4-BE49-F238E27FC236}">
                <a16:creationId xmlns:a16="http://schemas.microsoft.com/office/drawing/2014/main" id="{9502985B-1579-45CA-98E0-76BC4B7F7EE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
        <p:nvSpPr>
          <p:cNvPr id="5" name="Slide Number Placeholder 4">
            <a:extLst>
              <a:ext uri="{FF2B5EF4-FFF2-40B4-BE49-F238E27FC236}">
                <a16:creationId xmlns:a16="http://schemas.microsoft.com/office/drawing/2014/main" id="{50C19798-3642-404B-B130-AD5E81B75719}"/>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313382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Đậm</a:t>
            </a:r>
            <a:r>
              <a:rPr lang="en-US" dirty="0"/>
              <a:t> </a:t>
            </a:r>
            <a:r>
              <a:rPr lang="en-US" dirty="0" err="1"/>
              <a:t>độ</a:t>
            </a:r>
            <a:r>
              <a:rPr lang="en-US" dirty="0"/>
              <a:t> </a:t>
            </a:r>
            <a:r>
              <a:rPr lang="en-US" dirty="0" err="1"/>
              <a:t>tia</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ounsfield Scale - an overview | ScienceDirect To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556" y="1630665"/>
            <a:ext cx="8516642" cy="52273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7930" y="6480313"/>
            <a:ext cx="9849684" cy="369332"/>
          </a:xfrm>
          <a:prstGeom prst="rect">
            <a:avLst/>
          </a:prstGeom>
          <a:noFill/>
        </p:spPr>
        <p:txBody>
          <a:bodyPr wrap="none" rtlCol="0">
            <a:spAutoFit/>
          </a:bodyPr>
          <a:lstStyle/>
          <a:p>
            <a:r>
              <a:rPr lang="en-US" dirty="0"/>
              <a:t>Joshua Broder MD, FACEP, Robert Preston MD, in </a:t>
            </a:r>
            <a:r>
              <a:rPr lang="en-US" dirty="0">
                <a:hlinkClick r:id="rId3"/>
              </a:rPr>
              <a:t>Diagnostic Imaging for the Emergency Physician</a:t>
            </a:r>
            <a:r>
              <a:rPr lang="en-US" dirty="0"/>
              <a:t>, 2011</a:t>
            </a:r>
          </a:p>
        </p:txBody>
      </p:sp>
      <p:sp>
        <p:nvSpPr>
          <p:cNvPr id="5" name="Slide Number Placeholder 4">
            <a:extLst>
              <a:ext uri="{FF2B5EF4-FFF2-40B4-BE49-F238E27FC236}">
                <a16:creationId xmlns:a16="http://schemas.microsoft.com/office/drawing/2014/main" id="{49B6A159-D70A-46E6-BF95-C6FCAC411CBD}"/>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1911073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Trình</a:t>
            </a:r>
            <a:r>
              <a:rPr lang="en-US" dirty="0"/>
              <a:t> </a:t>
            </a:r>
            <a:r>
              <a:rPr lang="en-US" dirty="0" err="1"/>
              <a:t>tự</a:t>
            </a:r>
            <a:r>
              <a:rPr lang="en-US" dirty="0"/>
              <a:t> </a:t>
            </a:r>
            <a:r>
              <a:rPr lang="en-US" dirty="0" err="1"/>
              <a:t>đọc</a:t>
            </a:r>
            <a:r>
              <a:rPr lang="en-US" dirty="0"/>
              <a:t> CT scan </a:t>
            </a:r>
            <a:r>
              <a:rPr lang="en-US" dirty="0" err="1"/>
              <a:t>đầu</a:t>
            </a:r>
            <a:endParaRPr lang="en-US" dirty="0"/>
          </a:p>
        </p:txBody>
      </p:sp>
      <p:sp>
        <p:nvSpPr>
          <p:cNvPr id="3" name="Content Placeholder 2"/>
          <p:cNvSpPr>
            <a:spLocks noGrp="1"/>
          </p:cNvSpPr>
          <p:nvPr>
            <p:ph idx="1"/>
          </p:nvPr>
        </p:nvSpPr>
        <p:spPr/>
        <p:txBody>
          <a:bodyPr>
            <a:normAutofit/>
          </a:bodyPr>
          <a:lstStyle/>
          <a:p>
            <a:pPr marL="0" indent="0" algn="ctr">
              <a:buNone/>
            </a:pPr>
            <a:r>
              <a:rPr lang="en-US" sz="5400" b="1" dirty="0"/>
              <a:t>B</a:t>
            </a:r>
            <a:r>
              <a:rPr lang="en-US" sz="5400" dirty="0"/>
              <a:t>lood </a:t>
            </a:r>
            <a:r>
              <a:rPr lang="en-US" sz="5400" b="1" dirty="0"/>
              <a:t>C</a:t>
            </a:r>
            <a:r>
              <a:rPr lang="en-US" sz="5400" dirty="0"/>
              <a:t>an </a:t>
            </a:r>
            <a:r>
              <a:rPr lang="en-US" sz="5400" b="1" dirty="0"/>
              <a:t>B</a:t>
            </a:r>
            <a:r>
              <a:rPr lang="en-US" sz="5400" dirty="0"/>
              <a:t>e </a:t>
            </a:r>
            <a:r>
              <a:rPr lang="en-US" sz="5400" b="1" dirty="0"/>
              <a:t>V</a:t>
            </a:r>
            <a:r>
              <a:rPr lang="en-US" sz="5400" dirty="0"/>
              <a:t>ery </a:t>
            </a:r>
            <a:r>
              <a:rPr lang="en-US" sz="5400" b="1" dirty="0"/>
              <a:t>B</a:t>
            </a:r>
            <a:r>
              <a:rPr lang="en-US" sz="5400" dirty="0"/>
              <a:t>ad</a:t>
            </a:r>
          </a:p>
          <a:p>
            <a:r>
              <a:rPr lang="en-US" b="1" dirty="0"/>
              <a:t>B</a:t>
            </a:r>
            <a:r>
              <a:rPr lang="en-US" dirty="0"/>
              <a:t>lood</a:t>
            </a:r>
          </a:p>
          <a:p>
            <a:r>
              <a:rPr lang="en-US" b="1" dirty="0"/>
              <a:t>C</a:t>
            </a:r>
            <a:r>
              <a:rPr lang="en-US" dirty="0"/>
              <a:t>isterns</a:t>
            </a:r>
          </a:p>
          <a:p>
            <a:r>
              <a:rPr lang="en-US" b="1" dirty="0"/>
              <a:t>B</a:t>
            </a:r>
            <a:r>
              <a:rPr lang="en-US" dirty="0"/>
              <a:t>rain</a:t>
            </a:r>
          </a:p>
          <a:p>
            <a:r>
              <a:rPr lang="en-US" b="1" dirty="0"/>
              <a:t>V</a:t>
            </a:r>
            <a:r>
              <a:rPr lang="en-US" dirty="0"/>
              <a:t>entricles</a:t>
            </a:r>
          </a:p>
          <a:p>
            <a:r>
              <a:rPr lang="en-US" b="1" dirty="0"/>
              <a:t>B</a:t>
            </a:r>
            <a:r>
              <a:rPr lang="en-US" dirty="0"/>
              <a:t>one</a:t>
            </a:r>
          </a:p>
          <a:p>
            <a:endParaRPr lang="en-US" dirty="0"/>
          </a:p>
          <a:p>
            <a:pPr marL="0" indent="0" algn="ctr">
              <a:buNone/>
            </a:pPr>
            <a:endParaRPr lang="en-US" sz="5400" dirty="0"/>
          </a:p>
        </p:txBody>
      </p:sp>
      <p:sp>
        <p:nvSpPr>
          <p:cNvPr id="4" name="Slide Number Placeholder 3">
            <a:extLst>
              <a:ext uri="{FF2B5EF4-FFF2-40B4-BE49-F238E27FC236}">
                <a16:creationId xmlns:a16="http://schemas.microsoft.com/office/drawing/2014/main" id="{A4079D53-7F94-412B-8EC1-0DF71FC9D771}"/>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427414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9AAE0-53C2-4656-8620-E1230759BEB7}"/>
              </a:ext>
            </a:extLst>
          </p:cNvPr>
          <p:cNvSpPr>
            <a:spLocks noGrp="1"/>
          </p:cNvSpPr>
          <p:nvPr>
            <p:ph type="title"/>
          </p:nvPr>
        </p:nvSpPr>
        <p:spPr>
          <a:xfrm>
            <a:off x="838200" y="557188"/>
            <a:ext cx="10515600" cy="1133499"/>
          </a:xfrm>
        </p:spPr>
        <p:txBody>
          <a:bodyPr>
            <a:normAutofit/>
          </a:bodyPr>
          <a:lstStyle/>
          <a:p>
            <a:pPr algn="ctr"/>
            <a:r>
              <a:rPr lang="vi-VN" sz="5200"/>
              <a:t>Nội dung</a:t>
            </a:r>
            <a:endParaRPr lang="en-US" sz="5200"/>
          </a:p>
        </p:txBody>
      </p:sp>
      <p:graphicFrame>
        <p:nvGraphicFramePr>
          <p:cNvPr id="5" name="Content Placeholder 2">
            <a:extLst>
              <a:ext uri="{FF2B5EF4-FFF2-40B4-BE49-F238E27FC236}">
                <a16:creationId xmlns:a16="http://schemas.microsoft.com/office/drawing/2014/main" id="{C2163A2F-35E8-47AA-B4E7-03406063FFF1}"/>
              </a:ext>
            </a:extLst>
          </p:cNvPr>
          <p:cNvGraphicFramePr>
            <a:graphicFrameLocks noGrp="1"/>
          </p:cNvGraphicFramePr>
          <p:nvPr>
            <p:ph idx="1"/>
            <p:extLst>
              <p:ext uri="{D42A27DB-BD31-4B8C-83A1-F6EECF244321}">
                <p14:modId xmlns:p14="http://schemas.microsoft.com/office/powerpoint/2010/main" val="313390047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5F2DBC6E-3B40-4F24-82B5-23D453E122A1}"/>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504365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a:t>
            </a:r>
            <a:r>
              <a:rPr lang="en-US" dirty="0" err="1"/>
              <a:t>Hành</a:t>
            </a:r>
            <a:r>
              <a:rPr lang="en-US" dirty="0"/>
              <a:t> </a:t>
            </a:r>
            <a:r>
              <a:rPr lang="en-US" dirty="0" err="1"/>
              <a:t>chính</a:t>
            </a:r>
            <a:endParaRPr lang="en-US" dirty="0"/>
          </a:p>
        </p:txBody>
      </p:sp>
      <p:sp>
        <p:nvSpPr>
          <p:cNvPr id="3" name="Content Placeholder 2"/>
          <p:cNvSpPr>
            <a:spLocks noGrp="1"/>
          </p:cNvSpPr>
          <p:nvPr>
            <p:ph idx="1"/>
          </p:nvPr>
        </p:nvSpPr>
        <p:spPr>
          <a:xfrm>
            <a:off x="838200" y="1825625"/>
            <a:ext cx="4248955" cy="4351338"/>
          </a:xfrm>
        </p:spPr>
        <p:txBody>
          <a:bodyPr/>
          <a:lstStyle/>
          <a:p>
            <a:r>
              <a:rPr lang="en-US" dirty="0" err="1"/>
              <a:t>Họ</a:t>
            </a:r>
            <a:r>
              <a:rPr lang="en-US" dirty="0"/>
              <a:t> </a:t>
            </a:r>
            <a:r>
              <a:rPr lang="en-US" dirty="0" err="1"/>
              <a:t>và</a:t>
            </a:r>
            <a:r>
              <a:rPr lang="en-US" dirty="0"/>
              <a:t> </a:t>
            </a:r>
            <a:r>
              <a:rPr lang="en-US" dirty="0" err="1"/>
              <a:t>tên</a:t>
            </a:r>
            <a:endParaRPr lang="en-US" dirty="0"/>
          </a:p>
          <a:p>
            <a:r>
              <a:rPr lang="en-US" dirty="0" err="1"/>
              <a:t>Ngày</a:t>
            </a:r>
            <a:r>
              <a:rPr lang="en-US" dirty="0"/>
              <a:t> </a:t>
            </a:r>
            <a:r>
              <a:rPr lang="en-US" dirty="0" err="1"/>
              <a:t>chụp</a:t>
            </a:r>
            <a:endParaRPr lang="en-US" dirty="0"/>
          </a:p>
          <a:p>
            <a:r>
              <a:rPr lang="en-US" dirty="0" err="1"/>
              <a:t>Bản</a:t>
            </a:r>
            <a:r>
              <a:rPr lang="en-US" dirty="0"/>
              <a:t> </a:t>
            </a:r>
            <a:r>
              <a:rPr lang="en-US" dirty="0" err="1"/>
              <a:t>chất</a:t>
            </a:r>
            <a:r>
              <a:rPr lang="en-US" dirty="0"/>
              <a:t> </a:t>
            </a:r>
            <a:r>
              <a:rPr lang="en-US" dirty="0" err="1"/>
              <a:t>của</a:t>
            </a:r>
            <a:r>
              <a:rPr lang="en-US" dirty="0"/>
              <a:t> </a:t>
            </a:r>
            <a:r>
              <a:rPr lang="en-US" dirty="0" err="1"/>
              <a:t>hình</a:t>
            </a:r>
            <a:r>
              <a:rPr lang="en-US" dirty="0"/>
              <a:t> (</a:t>
            </a:r>
            <a:r>
              <a:rPr lang="en-US" dirty="0" err="1"/>
              <a:t>cửa</a:t>
            </a:r>
            <a:r>
              <a:rPr lang="en-US" dirty="0"/>
              <a:t> </a:t>
            </a:r>
            <a:r>
              <a:rPr lang="en-US" dirty="0" err="1"/>
              <a:t>số</a:t>
            </a:r>
            <a:r>
              <a:rPr lang="en-US" dirty="0"/>
              <a:t> </a:t>
            </a:r>
            <a:r>
              <a:rPr lang="en-US" dirty="0" err="1"/>
              <a:t>xương</a:t>
            </a:r>
            <a:r>
              <a:rPr lang="en-US" dirty="0"/>
              <a:t> hay </a:t>
            </a:r>
            <a:r>
              <a:rPr lang="en-US" dirty="0" err="1"/>
              <a:t>cửa</a:t>
            </a:r>
            <a:r>
              <a:rPr lang="en-US" dirty="0"/>
              <a:t> </a:t>
            </a:r>
            <a:r>
              <a:rPr lang="en-US" dirty="0" err="1"/>
              <a:t>sổ</a:t>
            </a:r>
            <a:r>
              <a:rPr lang="en-US" dirty="0"/>
              <a:t> </a:t>
            </a:r>
            <a:r>
              <a:rPr lang="en-US" dirty="0" err="1"/>
              <a:t>nhu</a:t>
            </a:r>
            <a:r>
              <a:rPr lang="en-US" dirty="0"/>
              <a:t> </a:t>
            </a:r>
            <a:r>
              <a:rPr lang="en-US" dirty="0" err="1"/>
              <a:t>mô</a:t>
            </a:r>
            <a:r>
              <a:rPr lang="en-US" dirty="0"/>
              <a:t>)</a:t>
            </a:r>
          </a:p>
          <a:p>
            <a:endParaRPr lang="en-US" dirty="0"/>
          </a:p>
        </p:txBody>
      </p:sp>
      <p:pic>
        <p:nvPicPr>
          <p:cNvPr id="1030" name="Picture 6" descr="Đi khám vì nghẹt mũi, khó thở, bệnh nhi được phát hiện khối u nguy hiểm |  Báo Dân tr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169573"/>
            <a:ext cx="6096000" cy="54292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D371215-DA50-4E0D-A12E-E41F6F55113C}"/>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1600452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Blood ( </a:t>
            </a:r>
            <a:r>
              <a:rPr lang="en-US" dirty="0" err="1"/>
              <a:t>Xuất</a:t>
            </a:r>
            <a:r>
              <a:rPr lang="en-US" dirty="0"/>
              <a:t> </a:t>
            </a:r>
            <a:r>
              <a:rPr lang="en-US" dirty="0" err="1"/>
              <a:t>huyết</a:t>
            </a:r>
            <a:r>
              <a:rPr lang="en-US" dirty="0"/>
              <a:t>)</a:t>
            </a:r>
          </a:p>
        </p:txBody>
      </p:sp>
      <p:sp>
        <p:nvSpPr>
          <p:cNvPr id="3" name="Content Placeholder 2"/>
          <p:cNvSpPr>
            <a:spLocks noGrp="1"/>
          </p:cNvSpPr>
          <p:nvPr>
            <p:ph idx="1"/>
          </p:nvPr>
        </p:nvSpPr>
        <p:spPr/>
        <p:txBody>
          <a:bodyPr/>
          <a:lstStyle/>
          <a:p>
            <a:pPr marL="457200" lvl="1" indent="0">
              <a:buNone/>
            </a:pPr>
            <a:r>
              <a:rPr lang="en-US" dirty="0" err="1"/>
              <a:t>Trả</a:t>
            </a:r>
            <a:r>
              <a:rPr lang="en-US" dirty="0"/>
              <a:t> </a:t>
            </a:r>
            <a:r>
              <a:rPr lang="en-US" dirty="0" err="1"/>
              <a:t>lời</a:t>
            </a:r>
            <a:r>
              <a:rPr lang="en-US" dirty="0"/>
              <a:t> 3 </a:t>
            </a:r>
            <a:r>
              <a:rPr lang="en-US" dirty="0" err="1"/>
              <a:t>câu</a:t>
            </a:r>
            <a:r>
              <a:rPr lang="en-US" dirty="0"/>
              <a:t> </a:t>
            </a:r>
            <a:r>
              <a:rPr lang="en-US" dirty="0" err="1"/>
              <a:t>hỏi</a:t>
            </a:r>
            <a:r>
              <a:rPr lang="en-US" dirty="0"/>
              <a:t>:</a:t>
            </a:r>
          </a:p>
          <a:p>
            <a:pPr lvl="1"/>
            <a:r>
              <a:rPr lang="en-US" dirty="0" err="1"/>
              <a:t>Có</a:t>
            </a:r>
            <a:r>
              <a:rPr lang="en-US" dirty="0"/>
              <a:t> </a:t>
            </a:r>
            <a:r>
              <a:rPr lang="en-US" dirty="0" err="1"/>
              <a:t>xuất</a:t>
            </a:r>
            <a:r>
              <a:rPr lang="en-US" dirty="0"/>
              <a:t> </a:t>
            </a:r>
            <a:r>
              <a:rPr lang="en-US" dirty="0" err="1"/>
              <a:t>huyết</a:t>
            </a:r>
            <a:r>
              <a:rPr lang="en-US" dirty="0"/>
              <a:t> </a:t>
            </a:r>
            <a:r>
              <a:rPr lang="en-US" dirty="0" err="1"/>
              <a:t>không</a:t>
            </a:r>
            <a:r>
              <a:rPr lang="en-US" dirty="0"/>
              <a:t>?</a:t>
            </a:r>
          </a:p>
          <a:p>
            <a:pPr lvl="1"/>
            <a:r>
              <a:rPr lang="en-US" dirty="0" err="1"/>
              <a:t>Nếu</a:t>
            </a:r>
            <a:r>
              <a:rPr lang="en-US" dirty="0"/>
              <a:t> </a:t>
            </a:r>
            <a:r>
              <a:rPr lang="en-US" dirty="0" err="1"/>
              <a:t>có</a:t>
            </a:r>
            <a:r>
              <a:rPr lang="en-US" dirty="0"/>
              <a:t>, </a:t>
            </a:r>
            <a:r>
              <a:rPr lang="en-US" dirty="0" err="1"/>
              <a:t>xuất</a:t>
            </a:r>
            <a:r>
              <a:rPr lang="en-US" dirty="0"/>
              <a:t> </a:t>
            </a:r>
            <a:r>
              <a:rPr lang="en-US" dirty="0" err="1"/>
              <a:t>huyết</a:t>
            </a:r>
            <a:r>
              <a:rPr lang="en-US" dirty="0"/>
              <a:t> ở </a:t>
            </a:r>
            <a:r>
              <a:rPr lang="en-US" dirty="0" err="1"/>
              <a:t>đâu</a:t>
            </a:r>
            <a:r>
              <a:rPr lang="en-US" dirty="0"/>
              <a:t>?</a:t>
            </a:r>
          </a:p>
          <a:p>
            <a:pPr lvl="1"/>
            <a:r>
              <a:rPr lang="en-US" dirty="0" err="1"/>
              <a:t>Ảnh</a:t>
            </a:r>
            <a:r>
              <a:rPr lang="en-US" dirty="0"/>
              <a:t> </a:t>
            </a:r>
            <a:r>
              <a:rPr lang="en-US" dirty="0" err="1"/>
              <a:t>hưởng</a:t>
            </a:r>
            <a:r>
              <a:rPr lang="en-US" dirty="0"/>
              <a:t> </a:t>
            </a:r>
            <a:r>
              <a:rPr lang="en-US" dirty="0" err="1"/>
              <a:t>của</a:t>
            </a:r>
            <a:r>
              <a:rPr lang="en-US" dirty="0"/>
              <a:t> </a:t>
            </a:r>
            <a:r>
              <a:rPr lang="en-US" dirty="0" err="1"/>
              <a:t>xuất</a:t>
            </a:r>
            <a:r>
              <a:rPr lang="en-US" dirty="0"/>
              <a:t> </a:t>
            </a:r>
            <a:r>
              <a:rPr lang="en-US" dirty="0" err="1"/>
              <a:t>huyết</a:t>
            </a:r>
            <a:r>
              <a:rPr lang="en-US" dirty="0"/>
              <a:t> </a:t>
            </a:r>
            <a:r>
              <a:rPr lang="en-US" dirty="0" err="1"/>
              <a:t>này</a:t>
            </a:r>
            <a:r>
              <a:rPr lang="en-US" dirty="0"/>
              <a:t> </a:t>
            </a:r>
            <a:r>
              <a:rPr lang="en-US" dirty="0" err="1"/>
              <a:t>là</a:t>
            </a:r>
            <a:r>
              <a:rPr lang="en-US" dirty="0"/>
              <a:t> </a:t>
            </a:r>
            <a:r>
              <a:rPr lang="en-US" dirty="0" err="1"/>
              <a:t>gì</a:t>
            </a:r>
            <a:r>
              <a:rPr lang="en-US" dirty="0"/>
              <a:t>?</a:t>
            </a:r>
          </a:p>
          <a:p>
            <a:pPr lvl="1"/>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B705361-C90F-446B-B1C7-75D4CD6A37EE}"/>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836231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Blood</a:t>
            </a:r>
          </a:p>
        </p:txBody>
      </p:sp>
      <p:pic>
        <p:nvPicPr>
          <p:cNvPr id="3074" name="Picture 2" descr="Epidural (lens shaped, does not cross suture lin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331530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37376" y="6221896"/>
            <a:ext cx="2916952" cy="369332"/>
          </a:xfrm>
          <a:prstGeom prst="rect">
            <a:avLst/>
          </a:prstGeom>
          <a:noFill/>
        </p:spPr>
        <p:txBody>
          <a:bodyPr wrap="none" rtlCol="0">
            <a:spAutoFit/>
          </a:bodyPr>
          <a:lstStyle/>
          <a:p>
            <a:r>
              <a:rPr lang="en-US" dirty="0" err="1"/>
              <a:t>Xuất</a:t>
            </a:r>
            <a:r>
              <a:rPr lang="en-US" dirty="0"/>
              <a:t> </a:t>
            </a:r>
            <a:r>
              <a:rPr lang="en-US" dirty="0" err="1"/>
              <a:t>huyết</a:t>
            </a:r>
            <a:r>
              <a:rPr lang="en-US" dirty="0"/>
              <a:t> </a:t>
            </a:r>
            <a:r>
              <a:rPr lang="en-US" dirty="0" err="1"/>
              <a:t>ngoài</a:t>
            </a:r>
            <a:r>
              <a:rPr lang="en-US" dirty="0"/>
              <a:t> </a:t>
            </a:r>
            <a:r>
              <a:rPr lang="en-US" dirty="0" err="1"/>
              <a:t>màng</a:t>
            </a:r>
            <a:r>
              <a:rPr lang="en-US" dirty="0"/>
              <a:t> </a:t>
            </a:r>
            <a:r>
              <a:rPr lang="en-US" dirty="0" err="1"/>
              <a:t>cứng</a:t>
            </a:r>
            <a:r>
              <a:rPr lang="en-US" dirty="0"/>
              <a:t> </a:t>
            </a:r>
          </a:p>
        </p:txBody>
      </p:sp>
      <p:pic>
        <p:nvPicPr>
          <p:cNvPr id="3076" name="Picture 4" descr="Management of Patients Presenting with Acute Subdural Hematoma due to  Ruptured Intracranial Aneury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227" y="1518476"/>
            <a:ext cx="4347928" cy="46957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77378" y="6214238"/>
            <a:ext cx="2849626" cy="369332"/>
          </a:xfrm>
          <a:prstGeom prst="rect">
            <a:avLst/>
          </a:prstGeom>
          <a:noFill/>
        </p:spPr>
        <p:txBody>
          <a:bodyPr wrap="none" rtlCol="0">
            <a:spAutoFit/>
          </a:bodyPr>
          <a:lstStyle/>
          <a:p>
            <a:r>
              <a:rPr lang="en-US" dirty="0" err="1"/>
              <a:t>Xuất</a:t>
            </a:r>
            <a:r>
              <a:rPr lang="en-US" dirty="0"/>
              <a:t> </a:t>
            </a:r>
            <a:r>
              <a:rPr lang="en-US" dirty="0" err="1"/>
              <a:t>huyết</a:t>
            </a:r>
            <a:r>
              <a:rPr lang="en-US" dirty="0"/>
              <a:t> </a:t>
            </a:r>
            <a:r>
              <a:rPr lang="en-US" dirty="0" err="1"/>
              <a:t>dưới</a:t>
            </a:r>
            <a:r>
              <a:rPr lang="en-US" dirty="0"/>
              <a:t> </a:t>
            </a:r>
            <a:r>
              <a:rPr lang="en-US" dirty="0" err="1"/>
              <a:t>màng</a:t>
            </a:r>
            <a:r>
              <a:rPr lang="en-US" dirty="0"/>
              <a:t> </a:t>
            </a:r>
            <a:r>
              <a:rPr lang="en-US" dirty="0" err="1"/>
              <a:t>cứng</a:t>
            </a:r>
            <a:r>
              <a:rPr lang="en-US" dirty="0"/>
              <a:t> </a:t>
            </a:r>
          </a:p>
        </p:txBody>
      </p:sp>
      <p:sp>
        <p:nvSpPr>
          <p:cNvPr id="3" name="Slide Number Placeholder 2">
            <a:extLst>
              <a:ext uri="{FF2B5EF4-FFF2-40B4-BE49-F238E27FC236}">
                <a16:creationId xmlns:a16="http://schemas.microsoft.com/office/drawing/2014/main" id="{9AC1507F-8EE3-4577-AC12-8B243C1AA540}"/>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229372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Cisterns (</a:t>
            </a:r>
            <a:r>
              <a:rPr lang="en-US" dirty="0" err="1"/>
              <a:t>Bể</a:t>
            </a:r>
            <a:r>
              <a:rPr lang="en-US" dirty="0"/>
              <a:t>)</a:t>
            </a:r>
          </a:p>
        </p:txBody>
      </p:sp>
      <p:sp>
        <p:nvSpPr>
          <p:cNvPr id="3" name="Content Placeholder 2"/>
          <p:cNvSpPr>
            <a:spLocks noGrp="1"/>
          </p:cNvSpPr>
          <p:nvPr>
            <p:ph idx="1"/>
          </p:nvPr>
        </p:nvSpPr>
        <p:spPr>
          <a:xfrm>
            <a:off x="838199" y="1825625"/>
            <a:ext cx="5823857" cy="4351338"/>
          </a:xfrm>
        </p:spPr>
        <p:txBody>
          <a:bodyPr>
            <a:normAutofit/>
          </a:bodyPr>
          <a:lstStyle/>
          <a:p>
            <a:r>
              <a:rPr lang="en-US" dirty="0" err="1"/>
              <a:t>Có</a:t>
            </a:r>
            <a:r>
              <a:rPr lang="en-US" dirty="0"/>
              <a:t> </a:t>
            </a:r>
            <a:r>
              <a:rPr lang="en-US" dirty="0" err="1"/>
              <a:t>máu</a:t>
            </a:r>
            <a:r>
              <a:rPr lang="en-US" dirty="0"/>
              <a:t> </a:t>
            </a:r>
            <a:r>
              <a:rPr lang="en-US" dirty="0" err="1"/>
              <a:t>không</a:t>
            </a:r>
            <a:r>
              <a:rPr lang="en-US" dirty="0"/>
              <a:t> (</a:t>
            </a:r>
            <a:r>
              <a:rPr lang="en-US" dirty="0" err="1"/>
              <a:t>xuất</a:t>
            </a:r>
            <a:r>
              <a:rPr lang="en-US" dirty="0"/>
              <a:t> </a:t>
            </a:r>
            <a:r>
              <a:rPr lang="en-US" dirty="0" err="1"/>
              <a:t>huyết</a:t>
            </a:r>
            <a:r>
              <a:rPr lang="en-US" dirty="0"/>
              <a:t> </a:t>
            </a:r>
            <a:r>
              <a:rPr lang="en-US" dirty="0" err="1"/>
              <a:t>dưới</a:t>
            </a:r>
            <a:r>
              <a:rPr lang="en-US" dirty="0"/>
              <a:t> </a:t>
            </a:r>
            <a:r>
              <a:rPr lang="en-US" dirty="0" err="1"/>
              <a:t>nhện</a:t>
            </a:r>
            <a:r>
              <a:rPr lang="en-US" dirty="0"/>
              <a:t>)?</a:t>
            </a:r>
          </a:p>
          <a:p>
            <a:r>
              <a:rPr lang="en-US" dirty="0" err="1"/>
              <a:t>Các</a:t>
            </a:r>
            <a:r>
              <a:rPr lang="en-US" dirty="0"/>
              <a:t> </a:t>
            </a:r>
            <a:r>
              <a:rPr lang="en-US" dirty="0" err="1"/>
              <a:t>bể</a:t>
            </a:r>
            <a:r>
              <a:rPr lang="en-US" dirty="0"/>
              <a:t> </a:t>
            </a:r>
            <a:r>
              <a:rPr lang="en-US" dirty="0" err="1"/>
              <a:t>có</a:t>
            </a:r>
            <a:r>
              <a:rPr lang="en-US" dirty="0"/>
              <a:t> </a:t>
            </a:r>
            <a:r>
              <a:rPr lang="en-US" dirty="0" err="1"/>
              <a:t>mở</a:t>
            </a:r>
            <a:r>
              <a:rPr lang="en-US" dirty="0"/>
              <a:t>/ </a:t>
            </a:r>
            <a:r>
              <a:rPr lang="en-US" dirty="0" err="1"/>
              <a:t>tăng</a:t>
            </a:r>
            <a:r>
              <a:rPr lang="en-US" dirty="0"/>
              <a:t> </a:t>
            </a:r>
            <a:r>
              <a:rPr lang="en-US" dirty="0" err="1"/>
              <a:t>áp</a:t>
            </a:r>
            <a:r>
              <a:rPr lang="en-US" dirty="0"/>
              <a:t> </a:t>
            </a:r>
            <a:r>
              <a:rPr lang="en-US" dirty="0" err="1"/>
              <a:t>lực</a:t>
            </a:r>
            <a:r>
              <a:rPr lang="en-US" dirty="0"/>
              <a:t> </a:t>
            </a:r>
            <a:r>
              <a:rPr lang="en-US" dirty="0" err="1"/>
              <a:t>nội</a:t>
            </a:r>
            <a:r>
              <a:rPr lang="en-US" dirty="0"/>
              <a:t> </a:t>
            </a:r>
            <a:r>
              <a:rPr lang="en-US" dirty="0" err="1"/>
              <a:t>sọ</a:t>
            </a:r>
            <a:r>
              <a:rPr lang="en-US" dirty="0"/>
              <a:t> </a:t>
            </a:r>
            <a:r>
              <a:rPr lang="en-US" dirty="0" err="1"/>
              <a:t>không</a:t>
            </a:r>
            <a:r>
              <a:rPr lang="en-US" dirty="0"/>
              <a:t>?</a:t>
            </a:r>
          </a:p>
          <a:p>
            <a:pPr marL="0" indent="0">
              <a:buNone/>
            </a:pPr>
            <a:endParaRPr lang="en-US" dirty="0"/>
          </a:p>
        </p:txBody>
      </p:sp>
      <p:pic>
        <p:nvPicPr>
          <p:cNvPr id="4098" name="Picture 2" descr="https://images.squarespace-cdn.com/content/v1/57b5e6e0ebbd1ad42af1f8b6/1479873583868-7W9N9ICP4AML1131Q1E7/ke17ZwdGBToddI8pDm48kFAFijyCjH4tIezbjuvn5p9Zw-zPPgdn4jUwVcJE1ZvWQUxwkmyExglNqGp0IvTJZUJFbgE-7XRK3dMEBRBhUpwU1exbUbQExSBP1SGZ8BNiqH2qz6RmhXsCJ7UmwL4PVcGKPWbS0y1fUNJ9-wvO-hA/image-asset.png?format=75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757011"/>
            <a:ext cx="5715000" cy="4295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68457" y="5239657"/>
            <a:ext cx="4049486" cy="1477328"/>
          </a:xfrm>
          <a:prstGeom prst="rect">
            <a:avLst/>
          </a:prstGeom>
          <a:noFill/>
        </p:spPr>
        <p:txBody>
          <a:bodyPr wrap="square" rtlCol="0">
            <a:spAutoFit/>
          </a:bodyPr>
          <a:lstStyle/>
          <a:p>
            <a:r>
              <a:rPr lang="en-US" dirty="0" err="1"/>
              <a:t>Bể</a:t>
            </a:r>
            <a:r>
              <a:rPr lang="en-US" dirty="0"/>
              <a:t> </a:t>
            </a:r>
            <a:r>
              <a:rPr lang="en-US" dirty="0" err="1"/>
              <a:t>quanh</a:t>
            </a:r>
            <a:r>
              <a:rPr lang="en-US" dirty="0"/>
              <a:t> </a:t>
            </a:r>
            <a:r>
              <a:rPr lang="en-US" dirty="0" err="1"/>
              <a:t>gian</a:t>
            </a:r>
            <a:r>
              <a:rPr lang="en-US" dirty="0"/>
              <a:t> </a:t>
            </a:r>
            <a:r>
              <a:rPr lang="en-US" dirty="0" err="1"/>
              <a:t>não</a:t>
            </a:r>
            <a:endParaRPr lang="en-US" dirty="0"/>
          </a:p>
          <a:p>
            <a:r>
              <a:rPr lang="en-US" dirty="0" err="1"/>
              <a:t>Bể</a:t>
            </a:r>
            <a:r>
              <a:rPr lang="en-US" dirty="0"/>
              <a:t> </a:t>
            </a:r>
            <a:r>
              <a:rPr lang="en-US" dirty="0" err="1"/>
              <a:t>quanh</a:t>
            </a:r>
            <a:r>
              <a:rPr lang="en-US" dirty="0"/>
              <a:t> </a:t>
            </a:r>
            <a:r>
              <a:rPr lang="en-US" dirty="0" err="1"/>
              <a:t>hố</a:t>
            </a:r>
            <a:r>
              <a:rPr lang="en-US" dirty="0"/>
              <a:t> </a:t>
            </a:r>
            <a:r>
              <a:rPr lang="en-US" dirty="0" err="1"/>
              <a:t>yên</a:t>
            </a:r>
            <a:r>
              <a:rPr lang="en-US" dirty="0"/>
              <a:t> </a:t>
            </a:r>
            <a:r>
              <a:rPr lang="en-US" dirty="0" err="1"/>
              <a:t>trên</a:t>
            </a:r>
            <a:endParaRPr lang="en-US" dirty="0"/>
          </a:p>
          <a:p>
            <a:r>
              <a:rPr lang="en-US" dirty="0" err="1"/>
              <a:t>Bể</a:t>
            </a:r>
            <a:r>
              <a:rPr lang="en-US" dirty="0"/>
              <a:t> </a:t>
            </a:r>
            <a:r>
              <a:rPr lang="en-US" dirty="0" err="1"/>
              <a:t>quanh</a:t>
            </a:r>
            <a:r>
              <a:rPr lang="en-US" dirty="0"/>
              <a:t> </a:t>
            </a:r>
            <a:r>
              <a:rPr lang="en-US" dirty="0" err="1"/>
              <a:t>cũ</a:t>
            </a:r>
            <a:r>
              <a:rPr lang="en-US" dirty="0"/>
              <a:t> </a:t>
            </a:r>
            <a:r>
              <a:rPr lang="en-US" dirty="0" err="1"/>
              <a:t>não</a:t>
            </a:r>
            <a:r>
              <a:rPr lang="en-US" dirty="0"/>
              <a:t> </a:t>
            </a:r>
            <a:r>
              <a:rPr lang="en-US" dirty="0" err="1"/>
              <a:t>sinh</a:t>
            </a:r>
            <a:r>
              <a:rPr lang="en-US" dirty="0"/>
              <a:t> </a:t>
            </a:r>
            <a:r>
              <a:rPr lang="en-US" dirty="0" err="1"/>
              <a:t>tư</a:t>
            </a:r>
            <a:endParaRPr lang="en-US" dirty="0"/>
          </a:p>
          <a:p>
            <a:r>
              <a:rPr lang="en-US" dirty="0" err="1"/>
              <a:t>Bể</a:t>
            </a:r>
            <a:r>
              <a:rPr lang="en-US" dirty="0"/>
              <a:t> Sylvian</a:t>
            </a:r>
          </a:p>
          <a:p>
            <a:endParaRPr lang="en-US" dirty="0"/>
          </a:p>
        </p:txBody>
      </p:sp>
      <p:sp>
        <p:nvSpPr>
          <p:cNvPr id="5" name="Slide Number Placeholder 4">
            <a:extLst>
              <a:ext uri="{FF2B5EF4-FFF2-40B4-BE49-F238E27FC236}">
                <a16:creationId xmlns:a16="http://schemas.microsoft.com/office/drawing/2014/main" id="{B3A91FD9-BE3E-47D8-87B4-A3FB5845BB1E}"/>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31752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Cisterns (</a:t>
            </a:r>
            <a:r>
              <a:rPr lang="en-US" dirty="0" err="1"/>
              <a:t>Bể</a:t>
            </a:r>
            <a:r>
              <a:rPr lang="en-US" dirty="0"/>
              <a:t>)</a:t>
            </a:r>
          </a:p>
        </p:txBody>
      </p:sp>
      <p:pic>
        <p:nvPicPr>
          <p:cNvPr id="4" name="Picture 4" descr="Suprasellar cister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78475" y="1690688"/>
            <a:ext cx="4254567" cy="38822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ircummesencephalic cis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1" y="1690688"/>
            <a:ext cx="4044054" cy="388229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58D329-4CF0-4595-9875-D2A780064B1D}"/>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4078550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Cisterns (</a:t>
            </a:r>
            <a:r>
              <a:rPr lang="en-US" dirty="0" err="1"/>
              <a:t>Bể</a:t>
            </a:r>
            <a:r>
              <a:rPr lang="en-US" dirty="0"/>
              <a:t>)</a:t>
            </a:r>
          </a:p>
        </p:txBody>
      </p:sp>
      <p:sp>
        <p:nvSpPr>
          <p:cNvPr id="3" name="Content Placeholder 2"/>
          <p:cNvSpPr>
            <a:spLocks noGrp="1"/>
          </p:cNvSpPr>
          <p:nvPr>
            <p:ph idx="1"/>
          </p:nvPr>
        </p:nvSpPr>
        <p:spPr/>
        <p:txBody>
          <a:bodyPr/>
          <a:lstStyle/>
          <a:p>
            <a:endParaRPr lang="en-US"/>
          </a:p>
        </p:txBody>
      </p:sp>
      <p:pic>
        <p:nvPicPr>
          <p:cNvPr id="4" name="Picture 6" descr="Quadrigeminal cis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4430486" cy="44083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Sylvian cis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383" y="1825625"/>
            <a:ext cx="4373204"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0DE9B3F6-AE13-4F35-8AE0-F7D403FC84EE}"/>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3613319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Brain (</a:t>
            </a:r>
            <a:r>
              <a:rPr lang="en-US" dirty="0" err="1"/>
              <a:t>Não</a:t>
            </a:r>
            <a:r>
              <a:rPr lang="en-US" dirty="0"/>
              <a:t>)</a:t>
            </a:r>
          </a:p>
        </p:txBody>
      </p:sp>
      <p:sp>
        <p:nvSpPr>
          <p:cNvPr id="3" name="Content Placeholder 2"/>
          <p:cNvSpPr>
            <a:spLocks noGrp="1"/>
          </p:cNvSpPr>
          <p:nvPr>
            <p:ph idx="1"/>
          </p:nvPr>
        </p:nvSpPr>
        <p:spPr>
          <a:xfrm>
            <a:off x="1076739" y="1835150"/>
            <a:ext cx="10515600" cy="4351338"/>
          </a:xfrm>
        </p:spPr>
        <p:txBody>
          <a:bodyPr/>
          <a:lstStyle/>
          <a:p>
            <a:r>
              <a:rPr lang="en-US" dirty="0" err="1"/>
              <a:t>Tính</a:t>
            </a:r>
            <a:r>
              <a:rPr lang="en-US" dirty="0"/>
              <a:t> </a:t>
            </a:r>
            <a:r>
              <a:rPr lang="en-US" dirty="0" err="1"/>
              <a:t>đối</a:t>
            </a:r>
            <a:r>
              <a:rPr lang="en-US" dirty="0"/>
              <a:t> </a:t>
            </a:r>
            <a:r>
              <a:rPr lang="en-US" dirty="0" err="1"/>
              <a:t>xứng</a:t>
            </a:r>
            <a:r>
              <a:rPr lang="en-US" dirty="0"/>
              <a:t> ( </a:t>
            </a:r>
            <a:r>
              <a:rPr lang="en-US" dirty="0" err="1"/>
              <a:t>đảm</a:t>
            </a:r>
            <a:r>
              <a:rPr lang="en-US" dirty="0"/>
              <a:t> </a:t>
            </a:r>
            <a:r>
              <a:rPr lang="en-US" dirty="0" err="1"/>
              <a:t>bảo</a:t>
            </a:r>
            <a:r>
              <a:rPr lang="en-US" dirty="0"/>
              <a:t> </a:t>
            </a:r>
            <a:r>
              <a:rPr lang="en-US" dirty="0" err="1"/>
              <a:t>các</a:t>
            </a:r>
            <a:r>
              <a:rPr lang="en-US" dirty="0"/>
              <a:t> </a:t>
            </a:r>
            <a:r>
              <a:rPr lang="en-US" dirty="0" err="1"/>
              <a:t>rãnh</a:t>
            </a:r>
            <a:r>
              <a:rPr lang="en-US" dirty="0"/>
              <a:t> </a:t>
            </a:r>
            <a:r>
              <a:rPr lang="en-US" dirty="0" err="1"/>
              <a:t>não</a:t>
            </a:r>
            <a:r>
              <a:rPr lang="en-US" dirty="0"/>
              <a:t>, </a:t>
            </a:r>
            <a:r>
              <a:rPr lang="en-US" dirty="0" err="1"/>
              <a:t>khe</a:t>
            </a:r>
            <a:r>
              <a:rPr lang="en-US" dirty="0"/>
              <a:t> </a:t>
            </a:r>
            <a:r>
              <a:rPr lang="en-US" dirty="0" err="1"/>
              <a:t>não</a:t>
            </a:r>
            <a:r>
              <a:rPr lang="en-US" dirty="0"/>
              <a:t> </a:t>
            </a:r>
            <a:r>
              <a:rPr lang="en-US" dirty="0" err="1"/>
              <a:t>còn</a:t>
            </a:r>
            <a:r>
              <a:rPr lang="en-US" dirty="0"/>
              <a:t> </a:t>
            </a:r>
            <a:r>
              <a:rPr lang="en-US" dirty="0" err="1"/>
              <a:t>đều</a:t>
            </a:r>
            <a:r>
              <a:rPr lang="en-US" dirty="0"/>
              <a:t> </a:t>
            </a:r>
            <a:r>
              <a:rPr lang="en-US" dirty="0" err="1"/>
              <a:t>hai</a:t>
            </a:r>
            <a:r>
              <a:rPr lang="en-US" dirty="0"/>
              <a:t> </a:t>
            </a:r>
            <a:r>
              <a:rPr lang="en-US" dirty="0" err="1"/>
              <a:t>bên</a:t>
            </a:r>
            <a:r>
              <a:rPr lang="en-US" dirty="0"/>
              <a:t>)</a:t>
            </a:r>
          </a:p>
          <a:p>
            <a:r>
              <a:rPr lang="en-US" dirty="0" err="1"/>
              <a:t>Mất</a:t>
            </a:r>
            <a:r>
              <a:rPr lang="en-US" dirty="0"/>
              <a:t> </a:t>
            </a:r>
            <a:r>
              <a:rPr lang="en-US" dirty="0" err="1"/>
              <a:t>ranh</a:t>
            </a:r>
            <a:r>
              <a:rPr lang="en-US" dirty="0"/>
              <a:t> </a:t>
            </a:r>
            <a:r>
              <a:rPr lang="en-US" dirty="0" err="1"/>
              <a:t>giới</a:t>
            </a:r>
            <a:r>
              <a:rPr lang="en-US" dirty="0"/>
              <a:t> </a:t>
            </a:r>
            <a:r>
              <a:rPr lang="en-US" dirty="0" err="1"/>
              <a:t>trắng</a:t>
            </a:r>
            <a:r>
              <a:rPr lang="en-US" dirty="0"/>
              <a:t>- </a:t>
            </a:r>
            <a:r>
              <a:rPr lang="en-US" dirty="0" err="1"/>
              <a:t>xám</a:t>
            </a:r>
            <a:r>
              <a:rPr lang="en-US" dirty="0"/>
              <a:t> </a:t>
            </a:r>
          </a:p>
          <a:p>
            <a:r>
              <a:rPr lang="en-US" dirty="0" err="1"/>
              <a:t>Sự</a:t>
            </a:r>
            <a:r>
              <a:rPr lang="en-US" dirty="0"/>
              <a:t> </a:t>
            </a:r>
            <a:r>
              <a:rPr lang="en-US" dirty="0" err="1"/>
              <a:t>dịch</a:t>
            </a:r>
            <a:r>
              <a:rPr lang="en-US" dirty="0"/>
              <a:t> </a:t>
            </a:r>
            <a:r>
              <a:rPr lang="en-US" dirty="0" err="1"/>
              <a:t>chuyển</a:t>
            </a:r>
            <a:r>
              <a:rPr lang="en-US" dirty="0"/>
              <a:t>( </a:t>
            </a:r>
            <a:r>
              <a:rPr lang="en-US" dirty="0" err="1"/>
              <a:t>Thoát</a:t>
            </a:r>
            <a:r>
              <a:rPr lang="en-US" dirty="0"/>
              <a:t> </a:t>
            </a:r>
            <a:r>
              <a:rPr lang="en-US" dirty="0" err="1"/>
              <a:t>vị</a:t>
            </a:r>
            <a:r>
              <a:rPr lang="en-US" dirty="0"/>
              <a:t> </a:t>
            </a:r>
            <a:r>
              <a:rPr lang="en-US" dirty="0" err="1"/>
              <a:t>não</a:t>
            </a:r>
            <a:r>
              <a:rPr lang="en-US" dirty="0"/>
              <a:t>) </a:t>
            </a:r>
          </a:p>
          <a:p>
            <a:r>
              <a:rPr lang="en-US" dirty="0" err="1"/>
              <a:t>Khối</a:t>
            </a:r>
            <a:r>
              <a:rPr lang="en-US" dirty="0"/>
              <a:t> </a:t>
            </a:r>
            <a:r>
              <a:rPr lang="en-US" dirty="0" err="1"/>
              <a:t>giảm</a:t>
            </a:r>
            <a:r>
              <a:rPr lang="en-US" dirty="0"/>
              <a:t> </a:t>
            </a:r>
            <a:r>
              <a:rPr lang="en-US" dirty="0" err="1"/>
              <a:t>hoặc</a:t>
            </a:r>
            <a:r>
              <a:rPr lang="en-US" dirty="0"/>
              <a:t> </a:t>
            </a:r>
            <a:r>
              <a:rPr lang="en-US" dirty="0" err="1"/>
              <a:t>tăng</a:t>
            </a:r>
            <a:r>
              <a:rPr lang="en-US" dirty="0"/>
              <a:t> </a:t>
            </a:r>
            <a:r>
              <a:rPr lang="en-US" dirty="0" err="1"/>
              <a:t>đậm</a:t>
            </a:r>
            <a:r>
              <a:rPr lang="en-US" dirty="0"/>
              <a:t> </a:t>
            </a:r>
            <a:r>
              <a:rPr lang="en-US" dirty="0" err="1"/>
              <a:t>độ</a:t>
            </a:r>
            <a:endParaRPr lang="en-US" dirty="0"/>
          </a:p>
          <a:p>
            <a:endParaRPr lang="en-US" b="1" u="sng" dirty="0"/>
          </a:p>
        </p:txBody>
      </p:sp>
      <p:pic>
        <p:nvPicPr>
          <p:cNvPr id="5122" name="Picture 2" descr="Hypoxic brain inju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257" y="2210842"/>
            <a:ext cx="7313799" cy="412010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6A42B48-3589-4D52-B860-2C7E094EB414}"/>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952849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Ventricles (</a:t>
            </a:r>
            <a:r>
              <a:rPr lang="en-US" dirty="0" err="1"/>
              <a:t>Não</a:t>
            </a:r>
            <a:r>
              <a:rPr lang="en-US" dirty="0"/>
              <a:t> </a:t>
            </a:r>
            <a:r>
              <a:rPr lang="en-US" dirty="0" err="1"/>
              <a:t>thất</a:t>
            </a:r>
            <a:r>
              <a:rPr lang="en-US" dirty="0"/>
              <a:t>)</a:t>
            </a:r>
          </a:p>
        </p:txBody>
      </p:sp>
      <p:sp>
        <p:nvSpPr>
          <p:cNvPr id="3" name="Content Placeholder 2"/>
          <p:cNvSpPr>
            <a:spLocks noGrp="1"/>
          </p:cNvSpPr>
          <p:nvPr>
            <p:ph idx="1"/>
          </p:nvPr>
        </p:nvSpPr>
        <p:spPr/>
        <p:txBody>
          <a:bodyPr/>
          <a:lstStyle/>
          <a:p>
            <a:r>
              <a:rPr lang="en-US" dirty="0" err="1"/>
              <a:t>Kiểm</a:t>
            </a:r>
            <a:r>
              <a:rPr lang="en-US" dirty="0"/>
              <a:t> </a:t>
            </a:r>
            <a:r>
              <a:rPr lang="en-US" dirty="0" err="1"/>
              <a:t>tra</a:t>
            </a:r>
            <a:r>
              <a:rPr lang="en-US" dirty="0"/>
              <a:t> </a:t>
            </a:r>
            <a:r>
              <a:rPr lang="en-US" dirty="0" err="1"/>
              <a:t>não</a:t>
            </a:r>
            <a:r>
              <a:rPr lang="en-US" dirty="0"/>
              <a:t> </a:t>
            </a:r>
            <a:r>
              <a:rPr lang="en-US" dirty="0" err="1"/>
              <a:t>thất</a:t>
            </a:r>
            <a:r>
              <a:rPr lang="en-US" dirty="0"/>
              <a:t> III, IV </a:t>
            </a:r>
            <a:r>
              <a:rPr lang="en-US" dirty="0" err="1"/>
              <a:t>và</a:t>
            </a:r>
            <a:r>
              <a:rPr lang="en-US" dirty="0"/>
              <a:t> </a:t>
            </a:r>
            <a:r>
              <a:rPr lang="en-US" dirty="0" err="1"/>
              <a:t>thất</a:t>
            </a:r>
            <a:r>
              <a:rPr lang="en-US" dirty="0"/>
              <a:t> </a:t>
            </a:r>
            <a:r>
              <a:rPr lang="en-US" dirty="0" err="1"/>
              <a:t>bên</a:t>
            </a:r>
            <a:r>
              <a:rPr lang="en-US" dirty="0"/>
              <a:t> </a:t>
            </a:r>
            <a:r>
              <a:rPr lang="en-US" dirty="0" err="1"/>
              <a:t>xem</a:t>
            </a:r>
            <a:r>
              <a:rPr lang="en-US" dirty="0"/>
              <a:t> </a:t>
            </a:r>
            <a:r>
              <a:rPr lang="en-US" dirty="0" err="1"/>
              <a:t>có</a:t>
            </a:r>
            <a:r>
              <a:rPr lang="en-US" dirty="0"/>
              <a:t> </a:t>
            </a:r>
            <a:r>
              <a:rPr lang="en-US" dirty="0" err="1"/>
              <a:t>giãn</a:t>
            </a:r>
            <a:r>
              <a:rPr lang="en-US" dirty="0"/>
              <a:t> </a:t>
            </a:r>
            <a:r>
              <a:rPr lang="en-US" dirty="0" err="1"/>
              <a:t>hoặc</a:t>
            </a:r>
            <a:r>
              <a:rPr lang="en-US" dirty="0"/>
              <a:t> </a:t>
            </a:r>
            <a:r>
              <a:rPr lang="en-US" dirty="0" err="1"/>
              <a:t>nén</a:t>
            </a:r>
            <a:endParaRPr lang="en-US" dirty="0"/>
          </a:p>
        </p:txBody>
      </p:sp>
      <p:pic>
        <p:nvPicPr>
          <p:cNvPr id="4098" name="Picture 2" descr="ventricles_iii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354" y="2612571"/>
            <a:ext cx="3684271" cy="36750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entricles_IV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029" y="2612571"/>
            <a:ext cx="3927704" cy="35643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ventricles_later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92" y="2612571"/>
            <a:ext cx="3653658" cy="369932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71E8D29-0025-4936-80EB-8E66E4AAB369}"/>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3616650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Bone ( </a:t>
            </a:r>
            <a:r>
              <a:rPr lang="en-US" dirty="0" err="1"/>
              <a:t>Xương</a:t>
            </a:r>
            <a:r>
              <a:rPr lang="en-US" dirty="0"/>
              <a:t>) </a:t>
            </a:r>
          </a:p>
        </p:txBody>
      </p:sp>
      <p:sp>
        <p:nvSpPr>
          <p:cNvPr id="3" name="Content Placeholder 2"/>
          <p:cNvSpPr>
            <a:spLocks noGrp="1"/>
          </p:cNvSpPr>
          <p:nvPr>
            <p:ph idx="1"/>
          </p:nvPr>
        </p:nvSpPr>
        <p:spPr>
          <a:xfrm>
            <a:off x="979912" y="1649525"/>
            <a:ext cx="3849710" cy="4351338"/>
          </a:xfrm>
        </p:spPr>
        <p:txBody>
          <a:bodyPr/>
          <a:lstStyle/>
          <a:p>
            <a:r>
              <a:rPr lang="en-US" dirty="0" err="1"/>
              <a:t>Quan</a:t>
            </a:r>
            <a:r>
              <a:rPr lang="en-US" dirty="0"/>
              <a:t> </a:t>
            </a:r>
            <a:r>
              <a:rPr lang="en-US" dirty="0" err="1"/>
              <a:t>sát</a:t>
            </a:r>
            <a:r>
              <a:rPr lang="en-US" dirty="0"/>
              <a:t> </a:t>
            </a:r>
            <a:r>
              <a:rPr lang="en-US" dirty="0" err="1"/>
              <a:t>trên</a:t>
            </a:r>
            <a:r>
              <a:rPr lang="en-US" dirty="0"/>
              <a:t> </a:t>
            </a:r>
            <a:r>
              <a:rPr lang="en-US" dirty="0" err="1"/>
              <a:t>cửa</a:t>
            </a:r>
            <a:r>
              <a:rPr lang="en-US" dirty="0"/>
              <a:t> </a:t>
            </a:r>
            <a:r>
              <a:rPr lang="en-US" dirty="0" err="1"/>
              <a:t>sổ</a:t>
            </a:r>
            <a:r>
              <a:rPr lang="en-US" dirty="0"/>
              <a:t> </a:t>
            </a:r>
            <a:r>
              <a:rPr lang="en-US" dirty="0" err="1"/>
              <a:t>thích</a:t>
            </a:r>
            <a:r>
              <a:rPr lang="en-US" dirty="0"/>
              <a:t> </a:t>
            </a:r>
            <a:r>
              <a:rPr lang="en-US" dirty="0" err="1"/>
              <a:t>hợp</a:t>
            </a:r>
            <a:r>
              <a:rPr lang="en-US" dirty="0"/>
              <a:t> ( </a:t>
            </a:r>
            <a:r>
              <a:rPr lang="en-US" dirty="0" err="1"/>
              <a:t>cửa</a:t>
            </a:r>
            <a:r>
              <a:rPr lang="en-US" dirty="0"/>
              <a:t> </a:t>
            </a:r>
            <a:r>
              <a:rPr lang="en-US" dirty="0" err="1"/>
              <a:t>sổ</a:t>
            </a:r>
            <a:r>
              <a:rPr lang="en-US" dirty="0"/>
              <a:t> </a:t>
            </a:r>
            <a:r>
              <a:rPr lang="en-US" dirty="0" err="1"/>
              <a:t>xương</a:t>
            </a:r>
            <a:r>
              <a:rPr lang="en-US" dirty="0"/>
              <a:t>)</a:t>
            </a:r>
          </a:p>
          <a:p>
            <a:r>
              <a:rPr lang="en-US" dirty="0" err="1"/>
              <a:t>Có</a:t>
            </a:r>
            <a:r>
              <a:rPr lang="en-US" dirty="0"/>
              <a:t> </a:t>
            </a:r>
            <a:r>
              <a:rPr lang="en-US" dirty="0" err="1"/>
              <a:t>gãy</a:t>
            </a:r>
            <a:r>
              <a:rPr lang="en-US" dirty="0"/>
              <a:t> </a:t>
            </a:r>
            <a:r>
              <a:rPr lang="en-US" dirty="0" err="1"/>
              <a:t>xương</a:t>
            </a:r>
            <a:r>
              <a:rPr lang="en-US" dirty="0"/>
              <a:t> hay </a:t>
            </a:r>
            <a:r>
              <a:rPr lang="en-US" dirty="0" err="1"/>
              <a:t>không</a:t>
            </a:r>
            <a:r>
              <a:rPr lang="en-US" dirty="0"/>
              <a:t>?</a:t>
            </a:r>
          </a:p>
        </p:txBody>
      </p:sp>
      <p:pic>
        <p:nvPicPr>
          <p:cNvPr id="2050" name="Picture 2" descr="Bone windowing on the right image gives greater resolution of depressed skull fra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09837"/>
            <a:ext cx="7620000" cy="43910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53B0C6B-8B85-4001-84E9-BA85849CB36B}"/>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1013302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p:cNvSpPr>
            <a:spLocks noGrp="1"/>
          </p:cNvSpPr>
          <p:nvPr>
            <p:ph type="ctrTitle"/>
          </p:nvPr>
        </p:nvSpPr>
        <p:spPr>
          <a:xfrm>
            <a:off x="2026693" y="1030406"/>
            <a:ext cx="8147713" cy="3081242"/>
          </a:xfrm>
        </p:spPr>
        <p:txBody>
          <a:bodyPr anchor="ctr">
            <a:normAutofit/>
          </a:bodyPr>
          <a:lstStyle/>
          <a:p>
            <a:r>
              <a:rPr lang="en-US" sz="4800">
                <a:solidFill>
                  <a:srgbClr val="FFFFFF"/>
                </a:solidFill>
              </a:rPr>
              <a:t>Một số hình ảnh điển hình của chấn thương sọ não</a:t>
            </a:r>
          </a:p>
        </p:txBody>
      </p:sp>
      <p:sp>
        <p:nvSpPr>
          <p:cNvPr id="5" name="Subtitle 4"/>
          <p:cNvSpPr>
            <a:spLocks noGrp="1"/>
          </p:cNvSpPr>
          <p:nvPr>
            <p:ph type="subTitle" idx="1"/>
          </p:nvPr>
        </p:nvSpPr>
        <p:spPr>
          <a:xfrm>
            <a:off x="1559943" y="5171093"/>
            <a:ext cx="9078628" cy="860620"/>
          </a:xfrm>
        </p:spPr>
        <p:txBody>
          <a:bodyPr anchor="ctr">
            <a:normAutofit/>
          </a:bodyPr>
          <a:lstStyle/>
          <a:p>
            <a:endParaRPr lang="en-US">
              <a:solidFill>
                <a:srgbClr val="FFFFFF"/>
              </a:solidFill>
            </a:endParaRPr>
          </a:p>
        </p:txBody>
      </p:sp>
      <p:sp>
        <p:nvSpPr>
          <p:cNvPr id="3" name="Slide Number Placeholder 2">
            <a:extLst>
              <a:ext uri="{FF2B5EF4-FFF2-40B4-BE49-F238E27FC236}">
                <a16:creationId xmlns:a16="http://schemas.microsoft.com/office/drawing/2014/main" id="{B635D330-B474-4E59-BA28-0E07B9F2DF77}"/>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3168054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5" name="Rectangle 16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Freeform: Shape 16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Isosceles Triangle 17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Isosceles Triangle 17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4">
            <a:extLst>
              <a:ext uri="{FF2B5EF4-FFF2-40B4-BE49-F238E27FC236}">
                <a16:creationId xmlns:a16="http://schemas.microsoft.com/office/drawing/2014/main" id="{3007BA0D-5ECE-494E-90AC-97FAFF54E45F}"/>
              </a:ext>
            </a:extLst>
          </p:cNvPr>
          <p:cNvGraphicFramePr>
            <a:graphicFrameLocks noGrp="1"/>
          </p:cNvGraphicFramePr>
          <p:nvPr>
            <p:ph idx="1"/>
            <p:extLst>
              <p:ext uri="{D42A27DB-BD31-4B8C-83A1-F6EECF244321}">
                <p14:modId xmlns:p14="http://schemas.microsoft.com/office/powerpoint/2010/main" val="4231924147"/>
              </p:ext>
            </p:extLst>
          </p:nvPr>
        </p:nvGraphicFramePr>
        <p:xfrm>
          <a:off x="643469" y="158340"/>
          <a:ext cx="9399893" cy="6536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739A37D-EF1E-4EF8-BF41-FE40AA87E6F8}"/>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3868859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Tổn thương trong chấn thương sọ não</a:t>
            </a:r>
          </a:p>
        </p:txBody>
      </p:sp>
      <p:sp>
        <p:nvSpPr>
          <p:cNvPr id="4" name="Rounded Rectangle 3"/>
          <p:cNvSpPr/>
          <p:nvPr/>
        </p:nvSpPr>
        <p:spPr>
          <a:xfrm>
            <a:off x="2542403" y="1600200"/>
            <a:ext cx="17526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Trong trục</a:t>
            </a:r>
          </a:p>
        </p:txBody>
      </p:sp>
      <p:sp>
        <p:nvSpPr>
          <p:cNvPr id="5" name="Rounded Rectangle 4"/>
          <p:cNvSpPr/>
          <p:nvPr/>
        </p:nvSpPr>
        <p:spPr>
          <a:xfrm>
            <a:off x="4180703" y="4572000"/>
            <a:ext cx="17526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Xuất huyết dưới nhện</a:t>
            </a:r>
          </a:p>
        </p:txBody>
      </p:sp>
      <p:sp>
        <p:nvSpPr>
          <p:cNvPr id="10" name="Rounded Rectangle 9"/>
          <p:cNvSpPr/>
          <p:nvPr/>
        </p:nvSpPr>
        <p:spPr>
          <a:xfrm>
            <a:off x="8915400" y="2903838"/>
            <a:ext cx="12192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Hộp sọ</a:t>
            </a:r>
          </a:p>
        </p:txBody>
      </p:sp>
      <p:sp>
        <p:nvSpPr>
          <p:cNvPr id="11" name="Rounded Rectangle 10"/>
          <p:cNvSpPr/>
          <p:nvPr/>
        </p:nvSpPr>
        <p:spPr>
          <a:xfrm>
            <a:off x="6934200" y="1575486"/>
            <a:ext cx="17526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Ngoài trục</a:t>
            </a:r>
          </a:p>
        </p:txBody>
      </p:sp>
      <p:sp>
        <p:nvSpPr>
          <p:cNvPr id="13" name="Rounded Rectangle 12"/>
          <p:cNvSpPr/>
          <p:nvPr/>
        </p:nvSpPr>
        <p:spPr>
          <a:xfrm>
            <a:off x="7200900" y="2903838"/>
            <a:ext cx="12192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Màng cứng</a:t>
            </a:r>
          </a:p>
        </p:txBody>
      </p:sp>
      <p:sp>
        <p:nvSpPr>
          <p:cNvPr id="14" name="Rounded Rectangle 13"/>
          <p:cNvSpPr/>
          <p:nvPr/>
        </p:nvSpPr>
        <p:spPr>
          <a:xfrm>
            <a:off x="5410200" y="2905897"/>
            <a:ext cx="12192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Màng nhện</a:t>
            </a:r>
          </a:p>
        </p:txBody>
      </p:sp>
      <p:sp>
        <p:nvSpPr>
          <p:cNvPr id="15" name="Rounded Rectangle 14"/>
          <p:cNvSpPr/>
          <p:nvPr/>
        </p:nvSpPr>
        <p:spPr>
          <a:xfrm>
            <a:off x="3581400" y="2903838"/>
            <a:ext cx="12192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Màng mềm</a:t>
            </a:r>
          </a:p>
        </p:txBody>
      </p:sp>
      <p:sp>
        <p:nvSpPr>
          <p:cNvPr id="16" name="Rounded Rectangle 15"/>
          <p:cNvSpPr/>
          <p:nvPr/>
        </p:nvSpPr>
        <p:spPr>
          <a:xfrm>
            <a:off x="1905000" y="2895600"/>
            <a:ext cx="12192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Nhu mô não</a:t>
            </a:r>
          </a:p>
        </p:txBody>
      </p:sp>
      <p:sp>
        <p:nvSpPr>
          <p:cNvPr id="17" name="Rounded Rectangle 16"/>
          <p:cNvSpPr/>
          <p:nvPr/>
        </p:nvSpPr>
        <p:spPr>
          <a:xfrm>
            <a:off x="6085703" y="4572000"/>
            <a:ext cx="17526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Tụ máu dưới màng cứng</a:t>
            </a:r>
          </a:p>
        </p:txBody>
      </p:sp>
      <p:sp>
        <p:nvSpPr>
          <p:cNvPr id="18" name="Rounded Rectangle 17"/>
          <p:cNvSpPr/>
          <p:nvPr/>
        </p:nvSpPr>
        <p:spPr>
          <a:xfrm>
            <a:off x="8039100" y="4572000"/>
            <a:ext cx="1752600"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Tụ máu ngoài màng cứng</a:t>
            </a:r>
          </a:p>
        </p:txBody>
      </p:sp>
      <p:cxnSp>
        <p:nvCxnSpPr>
          <p:cNvPr id="20" name="Straight Arrow Connector 19"/>
          <p:cNvCxnSpPr/>
          <p:nvPr/>
        </p:nvCxnSpPr>
        <p:spPr>
          <a:xfrm flipV="1">
            <a:off x="5093044" y="3130378"/>
            <a:ext cx="0" cy="14478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a:xfrm flipV="1">
            <a:off x="8627076" y="3130378"/>
            <a:ext cx="0" cy="14478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V="1">
            <a:off x="6928022" y="3130378"/>
            <a:ext cx="0" cy="14478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6" name="Slide Number Placeholder 5">
            <a:extLst>
              <a:ext uri="{FF2B5EF4-FFF2-40B4-BE49-F238E27FC236}">
                <a16:creationId xmlns:a16="http://schemas.microsoft.com/office/drawing/2014/main" id="{53EEEA22-C9E7-4A35-AA32-9D5EC845CBD1}"/>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2837142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3F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717" t="32733" r="7635" b="40780"/>
          <a:stretch/>
        </p:blipFill>
        <p:spPr bwMode="auto">
          <a:xfrm>
            <a:off x="641180" y="2300325"/>
            <a:ext cx="5129784" cy="22714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Rectangle 75">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3F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5406" t="63198" r="13108" b="20511"/>
          <a:stretch/>
        </p:blipFill>
        <p:spPr bwMode="auto">
          <a:xfrm>
            <a:off x="6421034" y="2335085"/>
            <a:ext cx="5129784" cy="218782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3D54A560-DB5E-4019-96A5-074DDAB6E2B3}"/>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133456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Phân loại tổn thương trong </a:t>
            </a:r>
            <a:br>
              <a:rPr lang="en-US" sz="4000">
                <a:solidFill>
                  <a:srgbClr val="FFFFFF"/>
                </a:solidFill>
              </a:rPr>
            </a:br>
            <a:r>
              <a:rPr lang="en-US" sz="4000">
                <a:solidFill>
                  <a:srgbClr val="FFFFFF"/>
                </a:solidFill>
              </a:rPr>
              <a:t>chấn thương sọ não</a:t>
            </a: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a:t>Tổn thương nguyên phát</a:t>
            </a:r>
          </a:p>
          <a:p>
            <a:pPr lvl="1"/>
            <a:r>
              <a:rPr lang="en-US" sz="2000" b="1"/>
              <a:t>Vỡ hộp sọ</a:t>
            </a:r>
          </a:p>
          <a:p>
            <a:pPr lvl="1"/>
            <a:r>
              <a:rPr lang="en-US" sz="2000" b="1"/>
              <a:t>Tụ máu ngoài màng cứng</a:t>
            </a:r>
          </a:p>
          <a:p>
            <a:pPr lvl="1"/>
            <a:r>
              <a:rPr lang="en-US" sz="2000" b="1"/>
              <a:t>Tụ máu dưới màng cứng</a:t>
            </a:r>
          </a:p>
          <a:p>
            <a:pPr lvl="1"/>
            <a:r>
              <a:rPr lang="en-US" sz="2000" b="1"/>
              <a:t>Xuất huyết khoang dưới nhện</a:t>
            </a:r>
          </a:p>
          <a:p>
            <a:pPr lvl="1"/>
            <a:r>
              <a:rPr lang="en-US" sz="2000" b="1"/>
              <a:t>Dập não</a:t>
            </a:r>
          </a:p>
          <a:p>
            <a:pPr lvl="1"/>
            <a:r>
              <a:rPr lang="en-US" sz="2000"/>
              <a:t>Xuất huyết trong não</a:t>
            </a:r>
          </a:p>
          <a:p>
            <a:pPr lvl="1"/>
            <a:r>
              <a:rPr lang="en-US" sz="2000" b="1"/>
              <a:t>Tổn thương trục lan tỏa</a:t>
            </a:r>
          </a:p>
          <a:p>
            <a:pPr lvl="1"/>
            <a:r>
              <a:rPr lang="en-US" sz="2000"/>
              <a:t>Tổn thương chất xám sâu</a:t>
            </a:r>
          </a:p>
          <a:p>
            <a:pPr lvl="1"/>
            <a:r>
              <a:rPr lang="en-US" sz="2000"/>
              <a:t>Tổn thương cuống não</a:t>
            </a:r>
          </a:p>
          <a:p>
            <a:pPr lvl="1"/>
            <a:r>
              <a:rPr lang="en-US" sz="2000" b="1"/>
              <a:t>Xuất huyết trong não thất</a:t>
            </a:r>
          </a:p>
        </p:txBody>
      </p:sp>
      <p:sp>
        <p:nvSpPr>
          <p:cNvPr id="5" name="Slide Number Placeholder 4">
            <a:extLst>
              <a:ext uri="{FF2B5EF4-FFF2-40B4-BE49-F238E27FC236}">
                <a16:creationId xmlns:a16="http://schemas.microsoft.com/office/drawing/2014/main" id="{43613D50-04AB-4556-A6D8-F79EFFBECF25}"/>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416722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6823" y="962166"/>
            <a:ext cx="3103808" cy="4421876"/>
          </a:xfrm>
        </p:spPr>
        <p:txBody>
          <a:bodyPr anchor="t">
            <a:normAutofit/>
          </a:bodyPr>
          <a:lstStyle/>
          <a:p>
            <a:pPr algn="r"/>
            <a:r>
              <a:rPr lang="en-US" sz="4000"/>
              <a:t>Phân loại tổn thương trong </a:t>
            </a:r>
            <a:br>
              <a:rPr lang="en-US" sz="4000"/>
            </a:br>
            <a:r>
              <a:rPr lang="en-US" sz="4000"/>
              <a:t>chấn thương sọ não</a:t>
            </a:r>
          </a:p>
        </p:txBody>
      </p:sp>
      <p:sp>
        <p:nvSpPr>
          <p:cNvPr id="3" name="Content Placeholder 2"/>
          <p:cNvSpPr>
            <a:spLocks noGrp="1"/>
          </p:cNvSpPr>
          <p:nvPr>
            <p:ph idx="1"/>
          </p:nvPr>
        </p:nvSpPr>
        <p:spPr>
          <a:xfrm>
            <a:off x="4088929" y="962167"/>
            <a:ext cx="6858113" cy="4743174"/>
          </a:xfrm>
        </p:spPr>
        <p:txBody>
          <a:bodyPr anchor="t">
            <a:normAutofit/>
          </a:bodyPr>
          <a:lstStyle/>
          <a:p>
            <a:r>
              <a:rPr lang="en-US" sz="2000"/>
              <a:t>Tổn thương thứ phát</a:t>
            </a:r>
          </a:p>
          <a:p>
            <a:pPr lvl="1"/>
            <a:r>
              <a:rPr lang="en-US" sz="2000" b="1"/>
              <a:t>Thoát vị não</a:t>
            </a:r>
          </a:p>
          <a:p>
            <a:pPr lvl="1"/>
            <a:r>
              <a:rPr lang="en-US" sz="2000"/>
              <a:t>Nhồi – thiếu máu não do chấn thương</a:t>
            </a:r>
          </a:p>
          <a:p>
            <a:pPr lvl="1"/>
            <a:r>
              <a:rPr lang="en-US" sz="2000" b="1"/>
              <a:t>Phù não</a:t>
            </a:r>
          </a:p>
          <a:p>
            <a:pPr lvl="1"/>
            <a:r>
              <a:rPr lang="en-US" sz="2000"/>
              <a:t>Tổn thương do thiếu oxy não</a:t>
            </a:r>
          </a:p>
        </p:txBody>
      </p:sp>
      <p:sp>
        <p:nvSpPr>
          <p:cNvPr id="15"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24A8BB9-5A6F-4002-95A8-5356E0C380D9}"/>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816813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6397" y="502020"/>
            <a:ext cx="5323715" cy="1642970"/>
          </a:xfrm>
        </p:spPr>
        <p:txBody>
          <a:bodyPr anchor="b">
            <a:normAutofit/>
          </a:bodyPr>
          <a:lstStyle/>
          <a:p>
            <a:r>
              <a:rPr lang="en-US" sz="4000"/>
              <a:t>Tổn thương hộp sọ</a:t>
            </a:r>
            <a:br>
              <a:rPr lang="en-US" sz="4000"/>
            </a:br>
            <a:r>
              <a:rPr lang="en-US" sz="4000"/>
              <a:t>Vỡ hộp sọ</a:t>
            </a:r>
          </a:p>
        </p:txBody>
      </p:sp>
      <p:sp>
        <p:nvSpPr>
          <p:cNvPr id="3" name="Content Placeholder 2"/>
          <p:cNvSpPr>
            <a:spLocks noGrp="1"/>
          </p:cNvSpPr>
          <p:nvPr>
            <p:ph idx="1"/>
          </p:nvPr>
        </p:nvSpPr>
        <p:spPr>
          <a:xfrm>
            <a:off x="1144923" y="2405894"/>
            <a:ext cx="5315189" cy="3535083"/>
          </a:xfrm>
        </p:spPr>
        <p:txBody>
          <a:bodyPr anchor="t">
            <a:normAutofit/>
          </a:bodyPr>
          <a:lstStyle/>
          <a:p>
            <a:r>
              <a:rPr lang="en-US" sz="2000"/>
              <a:t>Xem ở cửa sổ xương (1000 – 1500 HU)</a:t>
            </a:r>
          </a:p>
          <a:p>
            <a:r>
              <a:rPr lang="en-US" sz="2000"/>
              <a:t>Tổn thương có thể thấy:</a:t>
            </a:r>
          </a:p>
          <a:p>
            <a:pPr lvl="1"/>
            <a:r>
              <a:rPr lang="en-US" sz="2000"/>
              <a:t>Đường vỡ rạn</a:t>
            </a:r>
          </a:p>
          <a:p>
            <a:pPr lvl="1"/>
            <a:r>
              <a:rPr lang="en-US" sz="2000"/>
              <a:t>Vỡ lún xương sọ</a:t>
            </a:r>
          </a:p>
          <a:p>
            <a:pPr lvl="1"/>
            <a:r>
              <a:rPr lang="en-US" sz="2000"/>
              <a:t>Đường vỡ rạn các xương hàm mặt</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Paint">
            <a:extLst>
              <a:ext uri="{FF2B5EF4-FFF2-40B4-BE49-F238E27FC236}">
                <a16:creationId xmlns:a16="http://schemas.microsoft.com/office/drawing/2014/main" id="{C7770590-5A68-4DD3-875C-E751D04474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5967" y="1359681"/>
            <a:ext cx="4170530" cy="4170530"/>
          </a:xfrm>
          <a:prstGeom prst="rect">
            <a:avLst/>
          </a:prstGeom>
        </p:spPr>
      </p:pic>
      <p:sp>
        <p:nvSpPr>
          <p:cNvPr id="6" name="Slide Number Placeholder 5">
            <a:extLst>
              <a:ext uri="{FF2B5EF4-FFF2-40B4-BE49-F238E27FC236}">
                <a16:creationId xmlns:a16="http://schemas.microsoft.com/office/drawing/2014/main" id="{1BAA8F09-C561-44FE-AD4E-4B340E33F30D}"/>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2720498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8"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0"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Tổn thương hộp sọ</a:t>
            </a:r>
            <a:br>
              <a:rPr lang="en-US" sz="4000" kern="1200">
                <a:solidFill>
                  <a:srgbClr val="FFFFFF"/>
                </a:solidFill>
                <a:latin typeface="+mj-lt"/>
                <a:ea typeface="+mj-ea"/>
                <a:cs typeface="+mj-cs"/>
              </a:rPr>
            </a:br>
            <a:r>
              <a:rPr lang="en-US" sz="4000" kern="1200">
                <a:solidFill>
                  <a:srgbClr val="FFFFFF"/>
                </a:solidFill>
                <a:latin typeface="+mj-lt"/>
                <a:ea typeface="+mj-ea"/>
                <a:cs typeface="+mj-cs"/>
              </a:rPr>
              <a:t>Vỡ hộp sọ</a:t>
            </a:r>
          </a:p>
        </p:txBody>
      </p:sp>
      <p:pic>
        <p:nvPicPr>
          <p:cNvPr id="205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0185" b="81389" l="29271" r="69583">
                        <a14:foregroundMark x1="35313" y1="56111" x2="35313" y2="56111"/>
                        <a14:foregroundMark x1="41406" y1="59815" x2="41406" y2="59815"/>
                        <a14:foregroundMark x1="37760" y1="70556" x2="37760" y2="70556"/>
                      </a14:backgroundRemoval>
                    </a14:imgEffect>
                  </a14:imgLayer>
                </a14:imgProps>
              </a:ext>
              <a:ext uri="{28A0092B-C50C-407E-A947-70E740481C1C}">
                <a14:useLocalDpi xmlns:a14="http://schemas.microsoft.com/office/drawing/2010/main" val="0"/>
              </a:ext>
            </a:extLst>
          </a:blip>
          <a:srcRect l="32141" t="44429" r="31618" b="21111"/>
          <a:stretch/>
        </p:blipFill>
        <p:spPr bwMode="auto">
          <a:xfrm>
            <a:off x="4502428" y="1496628"/>
            <a:ext cx="7225748" cy="38647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F341767C-7478-4DDF-890F-7DE6EE641505}"/>
              </a:ext>
            </a:extLst>
          </p:cNvPr>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4206230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Tổn thương hộp sọ</a:t>
            </a:r>
            <a:br>
              <a:rPr lang="en-US" sz="4000" kern="1200">
                <a:solidFill>
                  <a:srgbClr val="FFFFFF"/>
                </a:solidFill>
                <a:latin typeface="+mj-lt"/>
                <a:ea typeface="+mj-ea"/>
                <a:cs typeface="+mj-cs"/>
              </a:rPr>
            </a:br>
            <a:r>
              <a:rPr lang="en-US" sz="4000" kern="1200">
                <a:solidFill>
                  <a:srgbClr val="FFFFFF"/>
                </a:solidFill>
                <a:latin typeface="+mj-lt"/>
                <a:ea typeface="+mj-ea"/>
                <a:cs typeface="+mj-cs"/>
              </a:rPr>
              <a:t>Vỡ hộp sọ</a:t>
            </a:r>
          </a:p>
        </p:txBody>
      </p:sp>
      <p:pic>
        <p:nvPicPr>
          <p:cNvPr id="512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7870" b="93056" l="54063" r="95156">
                        <a14:foregroundMark x1="83021" y1="49352" x2="83021" y2="49352"/>
                        <a14:foregroundMark x1="54323" y1="51944" x2="54323" y2="51944"/>
                        <a14:foregroundMark x1="70990" y1="66389" x2="70990" y2="66389"/>
                      </a14:backgroundRemoval>
                    </a14:imgEffect>
                  </a14:imgLayer>
                </a14:imgProps>
              </a:ext>
              <a:ext uri="{28A0092B-C50C-407E-A947-70E740481C1C}">
                <a14:useLocalDpi xmlns:a14="http://schemas.microsoft.com/office/drawing/2010/main" val="0"/>
              </a:ext>
            </a:extLst>
          </a:blip>
          <a:srcRect l="52003" t="35069" r="1" b="426"/>
          <a:stretch/>
        </p:blipFill>
        <p:spPr bwMode="auto">
          <a:xfrm>
            <a:off x="4502428" y="697736"/>
            <a:ext cx="7225748" cy="546252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6C4E67F9-1FC3-45D8-968E-2345048BD950}"/>
              </a:ext>
            </a:extLst>
          </p:cNvPr>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3941947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Tổn thương hộp sọ</a:t>
            </a:r>
            <a:br>
              <a:rPr lang="en-US" sz="2600" kern="1200">
                <a:solidFill>
                  <a:srgbClr val="FFFFFF"/>
                </a:solidFill>
                <a:latin typeface="+mj-lt"/>
                <a:ea typeface="+mj-ea"/>
                <a:cs typeface="+mj-cs"/>
              </a:rPr>
            </a:br>
            <a:r>
              <a:rPr lang="en-US" sz="2600" kern="1200">
                <a:solidFill>
                  <a:srgbClr val="FFFFFF"/>
                </a:solidFill>
                <a:latin typeface="+mj-lt"/>
                <a:ea typeface="+mj-ea"/>
                <a:cs typeface="+mj-cs"/>
              </a:rPr>
              <a:t>Vỡ hộp sọ</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4409" t="36865" r="15371" b="20343"/>
          <a:stretch/>
        </p:blipFill>
        <p:spPr bwMode="auto">
          <a:xfrm>
            <a:off x="5561604" y="961812"/>
            <a:ext cx="4142191" cy="49309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F3727B2-FED6-46E6-B88C-8781A2E5A0AC}"/>
              </a:ext>
            </a:extLst>
          </p:cNvPr>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570816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Tổn thương hộp sọ</a:t>
            </a:r>
            <a:br>
              <a:rPr lang="en-US" sz="2600" kern="1200">
                <a:solidFill>
                  <a:srgbClr val="FFFFFF"/>
                </a:solidFill>
                <a:latin typeface="+mj-lt"/>
                <a:ea typeface="+mj-ea"/>
                <a:cs typeface="+mj-cs"/>
              </a:rPr>
            </a:br>
            <a:r>
              <a:rPr lang="en-US" sz="2600" kern="1200">
                <a:solidFill>
                  <a:srgbClr val="FFFFFF"/>
                </a:solidFill>
                <a:latin typeface="+mj-lt"/>
                <a:ea typeface="+mj-ea"/>
                <a:cs typeface="+mj-cs"/>
              </a:rPr>
              <a:t>Vỡ hộp sọ</a:t>
            </a:r>
          </a:p>
        </p:txBody>
      </p:sp>
      <p:pic>
        <p:nvPicPr>
          <p:cNvPr id="307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1389" b="87963" l="54323" r="94740">
                        <a14:backgroundMark x1="82813" y1="39630" x2="82813" y2="39630"/>
                        <a14:backgroundMark x1="77344" y1="38148" x2="77344" y2="38148"/>
                        <a14:backgroundMark x1="75729" y1="43981" x2="75729" y2="43981"/>
                        <a14:backgroundMark x1="86510" y1="46204" x2="86510" y2="46204"/>
                        <a14:backgroundMark x1="55260" y1="36667" x2="55260" y2="36667"/>
                      </a14:backgroundRemoval>
                    </a14:imgEffect>
                  </a14:imgLayer>
                </a14:imgProps>
              </a:ext>
              <a:ext uri="{28A0092B-C50C-407E-A947-70E740481C1C}">
                <a14:useLocalDpi xmlns:a14="http://schemas.microsoft.com/office/drawing/2010/main" val="0"/>
              </a:ext>
            </a:extLst>
          </a:blip>
          <a:srcRect l="54906" t="32207" r="4959" b="15031"/>
          <a:stretch/>
        </p:blipFill>
        <p:spPr bwMode="auto">
          <a:xfrm>
            <a:off x="4298563" y="961812"/>
            <a:ext cx="6668272" cy="49309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060167BE-A49D-4871-A573-49097AB804E9}"/>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3759367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1122363"/>
            <a:ext cx="3308130" cy="2387600"/>
          </a:xfrm>
        </p:spPr>
        <p:txBody>
          <a:bodyPr vert="horz" lIns="91440" tIns="45720" rIns="91440" bIns="45720" rtlCol="0" anchor="b">
            <a:normAutofit/>
          </a:bodyPr>
          <a:lstStyle/>
          <a:p>
            <a:r>
              <a:rPr lang="en-US" sz="5000" kern="1200">
                <a:solidFill>
                  <a:srgbClr val="FFFFFF"/>
                </a:solidFill>
                <a:latin typeface="+mj-lt"/>
                <a:ea typeface="+mj-ea"/>
                <a:cs typeface="+mj-cs"/>
              </a:rPr>
              <a:t>Tổn thương hộp sọ</a:t>
            </a:r>
            <a:br>
              <a:rPr lang="en-US" sz="5000" kern="1200">
                <a:solidFill>
                  <a:srgbClr val="FFFFFF"/>
                </a:solidFill>
                <a:latin typeface="+mj-lt"/>
                <a:ea typeface="+mj-ea"/>
                <a:cs typeface="+mj-cs"/>
              </a:rPr>
            </a:br>
            <a:r>
              <a:rPr lang="en-US" sz="5000" kern="1200">
                <a:solidFill>
                  <a:srgbClr val="FFFFFF"/>
                </a:solidFill>
                <a:latin typeface="+mj-lt"/>
                <a:ea typeface="+mj-ea"/>
                <a:cs typeface="+mj-cs"/>
              </a:rPr>
              <a:t>Vỡ hộp sọ</a:t>
            </a:r>
          </a:p>
        </p:txBody>
      </p:sp>
      <p:pic>
        <p:nvPicPr>
          <p:cNvPr id="4098"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167" b="92778" l="54688" r="96302">
                        <a14:foregroundMark x1="87135" y1="32870" x2="87135" y2="32870"/>
                        <a14:foregroundMark x1="85313" y1="32685" x2="85313" y2="32685"/>
                        <a14:foregroundMark x1="82031" y1="32315" x2="82031" y2="32315"/>
                        <a14:backgroundMark x1="65365" y1="56204" x2="65365" y2="56204"/>
                      </a14:backgroundRemoval>
                    </a14:imgEffect>
                  </a14:imgLayer>
                </a14:imgProps>
              </a:ext>
              <a:ext uri="{28A0092B-C50C-407E-A947-70E740481C1C}">
                <a14:useLocalDpi xmlns:a14="http://schemas.microsoft.com/office/drawing/2010/main" val="0"/>
              </a:ext>
            </a:extLst>
          </a:blip>
          <a:srcRect l="54726" t="29163"/>
          <a:stretch/>
        </p:blipFill>
        <p:spPr bwMode="auto">
          <a:xfrm>
            <a:off x="5320996" y="667986"/>
            <a:ext cx="6274296" cy="55220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8C0DF35D-BC64-4A0F-882F-11132C5F5F21}"/>
              </a:ext>
            </a:extLst>
          </p:cNvPr>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150165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9">
            <a:extLst>
              <a:ext uri="{FF2B5EF4-FFF2-40B4-BE49-F238E27FC236}">
                <a16:creationId xmlns:a16="http://schemas.microsoft.com/office/drawing/2014/main" id="{DD4192C4-C05E-4C01-B8B6-1CC00D387D9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 Giải Phẫu </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4" descr="Diagram&#10;&#10;Description automatically generated">
            <a:extLst>
              <a:ext uri="{FF2B5EF4-FFF2-40B4-BE49-F238E27FC236}">
                <a16:creationId xmlns:a16="http://schemas.microsoft.com/office/drawing/2014/main" id="{78F890C3-71C7-40DF-A814-0C5361FAEB32}"/>
              </a:ext>
            </a:extLst>
          </p:cNvPr>
          <p:cNvPicPr>
            <a:picLocks noChangeAspect="1"/>
          </p:cNvPicPr>
          <p:nvPr/>
        </p:nvPicPr>
        <p:blipFill rotWithShape="1">
          <a:blip r:embed="rId2"/>
          <a:srcRect t="13000" r="237" b="38000"/>
          <a:stretch/>
        </p:blipFill>
        <p:spPr>
          <a:xfrm>
            <a:off x="331567" y="2518341"/>
            <a:ext cx="5455917" cy="3814590"/>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7" descr="Diagram&#10;&#10;Description automatically generated">
            <a:extLst>
              <a:ext uri="{FF2B5EF4-FFF2-40B4-BE49-F238E27FC236}">
                <a16:creationId xmlns:a16="http://schemas.microsoft.com/office/drawing/2014/main" id="{30E7B9A6-AFA5-49E7-97EE-4B53719DE7A6}"/>
              </a:ext>
            </a:extLst>
          </p:cNvPr>
          <p:cNvPicPr>
            <a:picLocks noGrp="1" noChangeAspect="1"/>
          </p:cNvPicPr>
          <p:nvPr>
            <p:ph idx="1"/>
          </p:nvPr>
        </p:nvPicPr>
        <p:blipFill rotWithShape="1">
          <a:blip r:embed="rId3"/>
          <a:srcRect l="24749" t="14278" r="21516" b="16798"/>
          <a:stretch/>
        </p:blipFill>
        <p:spPr>
          <a:xfrm>
            <a:off x="6445073" y="2457418"/>
            <a:ext cx="5455917" cy="3936437"/>
          </a:xfrm>
          <a:prstGeom prst="rect">
            <a:avLst/>
          </a:prstGeom>
        </p:spPr>
      </p:pic>
      <p:sp>
        <p:nvSpPr>
          <p:cNvPr id="4" name="Slide Number Placeholder 3">
            <a:extLst>
              <a:ext uri="{FF2B5EF4-FFF2-40B4-BE49-F238E27FC236}">
                <a16:creationId xmlns:a16="http://schemas.microsoft.com/office/drawing/2014/main" id="{A7FEE641-D772-4FCC-B28D-0B6D7AF45E66}"/>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966162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640263"/>
            <a:ext cx="5157216" cy="1344975"/>
          </a:xfrm>
        </p:spPr>
        <p:txBody>
          <a:bodyPr>
            <a:normAutofit/>
          </a:bodyPr>
          <a:lstStyle/>
          <a:p>
            <a:r>
              <a:rPr lang="en-US" sz="3700"/>
              <a:t>Tổn thương ngoài trục</a:t>
            </a:r>
            <a:br>
              <a:rPr lang="en-US" sz="3700"/>
            </a:br>
            <a:r>
              <a:rPr lang="en-US" sz="3700"/>
              <a:t>Tụ máu ngoài màng cứng</a:t>
            </a:r>
          </a:p>
        </p:txBody>
      </p:sp>
      <p:sp>
        <p:nvSpPr>
          <p:cNvPr id="5" name="Content Placeholder 4"/>
          <p:cNvSpPr>
            <a:spLocks noGrp="1"/>
          </p:cNvSpPr>
          <p:nvPr>
            <p:ph idx="1"/>
          </p:nvPr>
        </p:nvSpPr>
        <p:spPr>
          <a:xfrm>
            <a:off x="804672" y="2121763"/>
            <a:ext cx="5157216" cy="3773010"/>
          </a:xfrm>
        </p:spPr>
        <p:txBody>
          <a:bodyPr>
            <a:normAutofit/>
          </a:bodyPr>
          <a:lstStyle/>
          <a:p>
            <a:r>
              <a:rPr lang="en-US" sz="2000"/>
              <a:t>Hình hai mặt lồi</a:t>
            </a:r>
          </a:p>
          <a:p>
            <a:endParaRPr lang="en-US" sz="2000"/>
          </a:p>
          <a:p>
            <a:r>
              <a:rPr lang="en-US" sz="2000"/>
              <a:t>Không vướt quá khớp sọ</a:t>
            </a:r>
          </a:p>
          <a:p>
            <a:endParaRPr lang="en-US" sz="2000"/>
          </a:p>
          <a:p>
            <a:r>
              <a:rPr lang="en-US" sz="2000"/>
              <a:t>Chạy vượt qua nếp màng não</a:t>
            </a:r>
          </a:p>
          <a:p>
            <a:endParaRPr lang="en-US" sz="2000"/>
          </a:p>
          <a:p>
            <a:r>
              <a:rPr lang="en-US" sz="2000"/>
              <a:t>Kích thước thay đổi nhanh</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102" t="31919" r="16762" b="17172"/>
          <a:stretch/>
        </p:blipFill>
        <p:spPr bwMode="auto">
          <a:xfrm>
            <a:off x="7222301" y="484632"/>
            <a:ext cx="4231645" cy="57332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9E3F34AA-C925-4FEB-A0C6-47B2F22EEB4A}"/>
              </a:ext>
            </a:extLst>
          </p:cNvPr>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111697170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7"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Tổn thương ngoài trục</a:t>
            </a:r>
            <a:br>
              <a:rPr lang="en-US" sz="2600" kern="1200">
                <a:solidFill>
                  <a:srgbClr val="FFFFFF"/>
                </a:solidFill>
                <a:latin typeface="+mj-lt"/>
                <a:ea typeface="+mj-ea"/>
                <a:cs typeface="+mj-cs"/>
              </a:rPr>
            </a:br>
            <a:r>
              <a:rPr lang="en-US" sz="2600" kern="1200">
                <a:solidFill>
                  <a:srgbClr val="FFFFFF"/>
                </a:solidFill>
                <a:latin typeface="+mj-lt"/>
                <a:ea typeface="+mj-ea"/>
                <a:cs typeface="+mj-cs"/>
              </a:rPr>
              <a:t>Tụ máu ngoài màng cứng</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840" t="34646" r="4432" b="16211"/>
          <a:stretch/>
        </p:blipFill>
        <p:spPr bwMode="auto">
          <a:xfrm>
            <a:off x="4267711" y="961812"/>
            <a:ext cx="6729977" cy="49309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7BE3232B-E77C-46FF-B214-403723074CB6}"/>
              </a:ext>
            </a:extLst>
          </p:cNvPr>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2305393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Tổn thương ngoài trục</a:t>
            </a:r>
            <a:br>
              <a:rPr lang="en-US" sz="3700" kern="1200">
                <a:solidFill>
                  <a:srgbClr val="FFFFFF"/>
                </a:solidFill>
                <a:latin typeface="+mj-lt"/>
                <a:ea typeface="+mj-ea"/>
                <a:cs typeface="+mj-cs"/>
              </a:rPr>
            </a:br>
            <a:r>
              <a:rPr lang="en-US" sz="3700" kern="1200">
                <a:solidFill>
                  <a:srgbClr val="FFFFFF"/>
                </a:solidFill>
                <a:latin typeface="+mj-lt"/>
                <a:ea typeface="+mj-ea"/>
                <a:cs typeface="+mj-cs"/>
              </a:rPr>
              <a:t>Tụ máu ngoài màng cứng</a:t>
            </a:r>
          </a:p>
        </p:txBody>
      </p:sp>
      <p:pic>
        <p:nvPicPr>
          <p:cNvPr id="17410" name="Picture 2" descr="Máu tụ ngoài màng cứng phủ lên thùy trán bên phải"/>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69919" y="1966293"/>
            <a:ext cx="4452160" cy="44521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89C7688-2D7B-4FFE-A56D-C27664365DEB}"/>
              </a:ext>
            </a:extLst>
          </p:cNvPr>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508982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4" name="Rectangle 7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rPr>
              <a:t>Tổn thương ngoài trục</a:t>
            </a:r>
            <a:br>
              <a:rPr lang="en-US" sz="2800">
                <a:solidFill>
                  <a:srgbClr val="FFFFFF"/>
                </a:solidFill>
              </a:rPr>
            </a:br>
            <a:r>
              <a:rPr lang="en-US" sz="2800">
                <a:solidFill>
                  <a:srgbClr val="FFFFFF"/>
                </a:solidFill>
              </a:rPr>
              <a:t>Tụ máu ngoài màng cứng</a:t>
            </a: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0739" t="31514" r="11528" b="19238"/>
          <a:stretch/>
        </p:blipFill>
        <p:spPr bwMode="auto">
          <a:xfrm>
            <a:off x="1844732" y="2181426"/>
            <a:ext cx="4002105"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909" t="29091" r="11786" b="27619"/>
          <a:stretch/>
        </p:blipFill>
        <p:spPr bwMode="auto">
          <a:xfrm>
            <a:off x="6345165" y="2217815"/>
            <a:ext cx="4482876" cy="39978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CAFF5970-A464-4EA7-9EA1-FEC098945A09}"/>
              </a:ext>
            </a:extLst>
          </p:cNvPr>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2842877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chemeClr val="tx1"/>
                </a:solidFill>
                <a:latin typeface="+mj-lt"/>
                <a:ea typeface="+mj-ea"/>
                <a:cs typeface="+mj-cs"/>
              </a:rPr>
              <a:t>Tổn thương ngoài trục</a:t>
            </a:r>
            <a:br>
              <a:rPr lang="en-US" kern="1200">
                <a:solidFill>
                  <a:schemeClr val="tx1"/>
                </a:solidFill>
                <a:latin typeface="+mj-lt"/>
                <a:ea typeface="+mj-ea"/>
                <a:cs typeface="+mj-cs"/>
              </a:rPr>
            </a:br>
            <a:r>
              <a:rPr lang="en-US" kern="1200">
                <a:solidFill>
                  <a:schemeClr val="tx1"/>
                </a:solidFill>
                <a:latin typeface="+mj-lt"/>
                <a:ea typeface="+mj-ea"/>
                <a:cs typeface="+mj-cs"/>
              </a:rPr>
              <a:t>Tụ máu ngoài màng cứng</a:t>
            </a:r>
          </a:p>
        </p:txBody>
      </p:sp>
      <p:pic>
        <p:nvPicPr>
          <p:cNvPr id="16386" name="Picture 2" descr="Tụ máu ngoài màng cứng chứng tỏ cho vay cổ điể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06253" y="957860"/>
            <a:ext cx="4942280" cy="49422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A4970F1-E670-4B5B-8A36-605E79906AA6}"/>
              </a:ext>
            </a:extLst>
          </p:cNvPr>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3442652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2" y="489508"/>
            <a:ext cx="5181597" cy="1655482"/>
          </a:xfrm>
        </p:spPr>
        <p:txBody>
          <a:bodyPr anchor="b">
            <a:normAutofit/>
          </a:bodyPr>
          <a:lstStyle/>
          <a:p>
            <a:pPr algn="r"/>
            <a:r>
              <a:rPr lang="en-US" sz="4000"/>
              <a:t>Tổn thương ngoài trục</a:t>
            </a:r>
            <a:br>
              <a:rPr lang="en-US" sz="4000"/>
            </a:br>
            <a:r>
              <a:rPr lang="en-US" sz="4000"/>
              <a:t>Tụ máu dưới màng cứng</a:t>
            </a:r>
          </a:p>
        </p:txBody>
      </p:sp>
      <p:sp>
        <p:nvSpPr>
          <p:cNvPr id="3" name="Content Placeholder 2"/>
          <p:cNvSpPr>
            <a:spLocks noGrp="1"/>
          </p:cNvSpPr>
          <p:nvPr>
            <p:ph idx="1"/>
          </p:nvPr>
        </p:nvSpPr>
        <p:spPr>
          <a:xfrm>
            <a:off x="914402" y="2418408"/>
            <a:ext cx="5181598" cy="3409898"/>
          </a:xfrm>
        </p:spPr>
        <p:txBody>
          <a:bodyPr anchor="t">
            <a:normAutofit/>
          </a:bodyPr>
          <a:lstStyle/>
          <a:p>
            <a:pPr algn="r"/>
            <a:r>
              <a:rPr lang="en-US" sz="2000"/>
              <a:t>Đứt các tĩnh mạch cầu nối</a:t>
            </a:r>
          </a:p>
          <a:p>
            <a:pPr algn="r"/>
            <a:r>
              <a:rPr lang="en-US" sz="2000"/>
              <a:t>Thường là 2 bên</a:t>
            </a:r>
          </a:p>
          <a:p>
            <a:pPr algn="r"/>
            <a:r>
              <a:rPr lang="en-US" sz="2000"/>
              <a:t>Không cần có chấn thương trực tiếp</a:t>
            </a:r>
          </a:p>
          <a:p>
            <a:pPr algn="r"/>
            <a:r>
              <a:rPr lang="en-US" sz="2000"/>
              <a:t>Hình liềm</a:t>
            </a:r>
          </a:p>
          <a:p>
            <a:pPr algn="r"/>
            <a:r>
              <a:rPr lang="en-US" sz="2000"/>
              <a:t>Chạy qua các khớp sọ</a:t>
            </a:r>
          </a:p>
          <a:p>
            <a:pPr algn="r"/>
            <a:r>
              <a:rPr lang="en-US" sz="2000"/>
              <a:t>Không vượt qua các nếp màng cứng</a:t>
            </a:r>
          </a:p>
          <a:p>
            <a:pPr algn="r"/>
            <a:r>
              <a:rPr lang="en-US" sz="2000"/>
              <a:t>Tùy tình trạng mà đậm độ thay đổi</a:t>
            </a: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977" t="42123" r="14649" b="7039"/>
          <a:stretch/>
        </p:blipFill>
        <p:spPr bwMode="auto">
          <a:xfrm>
            <a:off x="7216488" y="644056"/>
            <a:ext cx="3874901" cy="5184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Rectangle 72">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021D63F-7ED8-4A47-9D64-695F27C028A2}"/>
              </a:ext>
            </a:extLst>
          </p:cNvPr>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305369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6"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Phân biệt giữa tụ máu ngoài màng cứng và tụ máu dưới màng cứng</a:t>
            </a:r>
          </a:p>
        </p:txBody>
      </p:sp>
      <p:pic>
        <p:nvPicPr>
          <p:cNvPr id="112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2435" t="23811" r="3406" b="29721"/>
          <a:stretch/>
        </p:blipFill>
        <p:spPr bwMode="auto">
          <a:xfrm>
            <a:off x="4502428" y="1290497"/>
            <a:ext cx="7225748" cy="42770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6BB78095-5377-4A76-BC2F-98DB7D83E0DB}"/>
              </a:ext>
            </a:extLst>
          </p:cNvPr>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763474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2"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Tổn thương ngoài trục</a:t>
            </a:r>
            <a:br>
              <a:rPr lang="en-US" sz="2600" kern="1200">
                <a:solidFill>
                  <a:srgbClr val="FFFFFF"/>
                </a:solidFill>
                <a:latin typeface="+mj-lt"/>
                <a:ea typeface="+mj-ea"/>
                <a:cs typeface="+mj-cs"/>
              </a:rPr>
            </a:br>
            <a:r>
              <a:rPr lang="en-US" sz="2600" kern="1200">
                <a:solidFill>
                  <a:srgbClr val="FFFFFF"/>
                </a:solidFill>
                <a:latin typeface="+mj-lt"/>
                <a:ea typeface="+mj-ea"/>
                <a:cs typeface="+mj-cs"/>
              </a:rPr>
              <a:t>Tụ máu dưới màng cứng</a:t>
            </a:r>
          </a:p>
        </p:txBody>
      </p:sp>
      <p:pic>
        <p:nvPicPr>
          <p:cNvPr id="1229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8604" t="24388" r="5029" b="43286"/>
          <a:stretch/>
        </p:blipFill>
        <p:spPr bwMode="auto">
          <a:xfrm>
            <a:off x="4038600" y="1630269"/>
            <a:ext cx="7188199" cy="359407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6FDF715E-42FB-43C3-B6DF-60354951AF28}"/>
              </a:ext>
            </a:extLst>
          </p:cNvPr>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558948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7" name="Rectangle 71">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337497" y="679731"/>
            <a:ext cx="3124151" cy="3736540"/>
          </a:xfrm>
        </p:spPr>
        <p:txBody>
          <a:bodyPr vert="horz" lIns="91440" tIns="45720" rIns="91440" bIns="45720" rtlCol="0" anchor="b">
            <a:normAutofit/>
          </a:bodyPr>
          <a:lstStyle/>
          <a:p>
            <a:r>
              <a:rPr lang="en-US" sz="4600"/>
              <a:t>Tổn thương ngoài trục</a:t>
            </a:r>
            <a:br>
              <a:rPr lang="en-US" sz="4600"/>
            </a:br>
            <a:r>
              <a:rPr lang="en-US" sz="4600"/>
              <a:t>Tụ máu dưới màng cứng</a:t>
            </a:r>
          </a:p>
        </p:txBody>
      </p:sp>
      <p:grpSp>
        <p:nvGrpSpPr>
          <p:cNvPr id="13318" name="Group 7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75" name="Straight Connector 7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319" name="Rectangle 7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20" name="Rectangle 7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2629" t="34779" r="41882" b="21928"/>
          <a:stretch/>
        </p:blipFill>
        <p:spPr bwMode="auto">
          <a:xfrm>
            <a:off x="4125081" y="1879902"/>
            <a:ext cx="3383280" cy="323240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4375" t="24040" r="43296" b="29394"/>
          <a:stretch/>
        </p:blipFill>
        <p:spPr bwMode="auto">
          <a:xfrm>
            <a:off x="7812357" y="1511701"/>
            <a:ext cx="3383280" cy="396880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50B315E-49E1-4FA3-9D6F-3424215C5571}"/>
              </a:ext>
            </a:extLst>
          </p:cNvPr>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1193134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9869" t="26409" r="44318" b="19330"/>
          <a:stretch/>
        </p:blipFill>
        <p:spPr bwMode="auto">
          <a:xfrm>
            <a:off x="4038600" y="1376363"/>
            <a:ext cx="3462338" cy="41005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descr="An isodense subdural hematoma (SDH). Note that n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150" y="1376363"/>
            <a:ext cx="3675063" cy="4100513"/>
          </a:xfrm>
          <a:prstGeom prst="rect">
            <a:avLst/>
          </a:prstGeom>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Tổn thương ngoài trục</a:t>
            </a:r>
            <a:br>
              <a:rPr lang="en-US" sz="2600" kern="1200">
                <a:solidFill>
                  <a:schemeClr val="bg1"/>
                </a:solidFill>
                <a:latin typeface="+mj-lt"/>
                <a:ea typeface="+mj-ea"/>
                <a:cs typeface="+mj-cs"/>
              </a:rPr>
            </a:br>
            <a:r>
              <a:rPr lang="en-US" sz="2600" kern="1200">
                <a:solidFill>
                  <a:schemeClr val="bg1"/>
                </a:solidFill>
                <a:latin typeface="+mj-lt"/>
                <a:ea typeface="+mj-ea"/>
                <a:cs typeface="+mj-cs"/>
              </a:rPr>
              <a:t>Tụ máu dưới màng cứng</a:t>
            </a:r>
          </a:p>
        </p:txBody>
      </p:sp>
      <p:sp>
        <p:nvSpPr>
          <p:cNvPr id="3" name="Slide Number Placeholder 2">
            <a:extLst>
              <a:ext uri="{FF2B5EF4-FFF2-40B4-BE49-F238E27FC236}">
                <a16:creationId xmlns:a16="http://schemas.microsoft.com/office/drawing/2014/main" id="{BEE2B1B8-1C82-4EB3-8ACB-1436762B8572}"/>
              </a:ext>
            </a:extLst>
          </p:cNvPr>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293783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6C31031B-7C34-49CA-93F9-02624FF17D6C}"/>
              </a:ext>
            </a:extLst>
          </p:cNvPr>
          <p:cNvPicPr>
            <a:picLocks noGrp="1" noChangeAspect="1"/>
          </p:cNvPicPr>
          <p:nvPr>
            <p:ph idx="1"/>
          </p:nvPr>
        </p:nvPicPr>
        <p:blipFill>
          <a:blip r:embed="rId2"/>
          <a:stretch>
            <a:fillRect/>
          </a:stretch>
        </p:blipFill>
        <p:spPr>
          <a:xfrm>
            <a:off x="5602482" y="1308040"/>
            <a:ext cx="5170847" cy="5142092"/>
          </a:xfrm>
        </p:spPr>
      </p:pic>
      <p:sp>
        <p:nvSpPr>
          <p:cNvPr id="6" name="Title 9">
            <a:extLst>
              <a:ext uri="{FF2B5EF4-FFF2-40B4-BE49-F238E27FC236}">
                <a16:creationId xmlns:a16="http://schemas.microsoft.com/office/drawing/2014/main" id="{C332C277-F9A7-4DD2-806E-51F5B16AB9C9}"/>
              </a:ext>
            </a:extLst>
          </p:cNvPr>
          <p:cNvSpPr>
            <a:spLocks noGrp="1"/>
          </p:cNvSpPr>
          <p:nvPr>
            <p:ph type="title"/>
          </p:nvPr>
        </p:nvSpPr>
        <p:spPr>
          <a:xfrm>
            <a:off x="838200" y="365125"/>
            <a:ext cx="10515600" cy="1325563"/>
          </a:xfrm>
        </p:spPr>
        <p:txBody>
          <a:bodyPr/>
          <a:lstStyle/>
          <a:p>
            <a:r>
              <a:rPr lang="en-US" dirty="0">
                <a:cs typeface="Calibri Light"/>
              </a:rPr>
              <a:t>I. </a:t>
            </a:r>
            <a:r>
              <a:rPr lang="en-US" dirty="0" err="1">
                <a:cs typeface="Calibri Light"/>
              </a:rPr>
              <a:t>Giải</a:t>
            </a:r>
            <a:r>
              <a:rPr lang="en-US" dirty="0">
                <a:cs typeface="Calibri Light"/>
              </a:rPr>
              <a:t> </a:t>
            </a:r>
            <a:r>
              <a:rPr lang="en-US" dirty="0" err="1">
                <a:cs typeface="Calibri Light"/>
              </a:rPr>
              <a:t>Phẫu</a:t>
            </a:r>
            <a:r>
              <a:rPr lang="en-US" dirty="0">
                <a:cs typeface="Calibri Light"/>
              </a:rPr>
              <a:t> </a:t>
            </a:r>
          </a:p>
        </p:txBody>
      </p:sp>
      <p:cxnSp>
        <p:nvCxnSpPr>
          <p:cNvPr id="7" name="Straight Arrow Connector 6">
            <a:extLst>
              <a:ext uri="{FF2B5EF4-FFF2-40B4-BE49-F238E27FC236}">
                <a16:creationId xmlns:a16="http://schemas.microsoft.com/office/drawing/2014/main" id="{45BDE642-317D-4E7A-AD7B-3E87BD2EBBF1}"/>
              </a:ext>
            </a:extLst>
          </p:cNvPr>
          <p:cNvCxnSpPr/>
          <p:nvPr/>
        </p:nvCxnSpPr>
        <p:spPr>
          <a:xfrm>
            <a:off x="4502989" y="2756140"/>
            <a:ext cx="1992701" cy="19553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8" name="Straight Arrow Connector 7">
            <a:extLst>
              <a:ext uri="{FF2B5EF4-FFF2-40B4-BE49-F238E27FC236}">
                <a16:creationId xmlns:a16="http://schemas.microsoft.com/office/drawing/2014/main" id="{FC535AD7-48BF-4A78-8BFE-8AB411BCBD1B}"/>
              </a:ext>
            </a:extLst>
          </p:cNvPr>
          <p:cNvCxnSpPr>
            <a:cxnSpLocks/>
          </p:cNvCxnSpPr>
          <p:nvPr/>
        </p:nvCxnSpPr>
        <p:spPr>
          <a:xfrm>
            <a:off x="6415177" y="369498"/>
            <a:ext cx="1360098" cy="144636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11340DB8-A8D4-44E3-B86B-4B6FB2BB919C}"/>
              </a:ext>
            </a:extLst>
          </p:cNvPr>
          <p:cNvCxnSpPr>
            <a:cxnSpLocks/>
          </p:cNvCxnSpPr>
          <p:nvPr/>
        </p:nvCxnSpPr>
        <p:spPr>
          <a:xfrm flipV="1">
            <a:off x="5696308" y="3167334"/>
            <a:ext cx="1935192" cy="983409"/>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BFE7431D-2A99-4F1D-AAAE-666B9F4A7FBD}"/>
              </a:ext>
            </a:extLst>
          </p:cNvPr>
          <p:cNvCxnSpPr>
            <a:cxnSpLocks/>
          </p:cNvCxnSpPr>
          <p:nvPr/>
        </p:nvCxnSpPr>
        <p:spPr>
          <a:xfrm flipH="1">
            <a:off x="9284897" y="2137913"/>
            <a:ext cx="868393" cy="741872"/>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D131169E-09A9-4D21-B4A5-893530EC3471}"/>
              </a:ext>
            </a:extLst>
          </p:cNvPr>
          <p:cNvCxnSpPr>
            <a:cxnSpLocks/>
          </p:cNvCxnSpPr>
          <p:nvPr/>
        </p:nvCxnSpPr>
        <p:spPr>
          <a:xfrm flipH="1" flipV="1">
            <a:off x="9299275" y="4288767"/>
            <a:ext cx="1601637" cy="393938"/>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DAC9A597-B2ED-4262-86D4-298CDCC8C888}"/>
              </a:ext>
            </a:extLst>
          </p:cNvPr>
          <p:cNvCxnSpPr>
            <a:cxnSpLocks/>
          </p:cNvCxnSpPr>
          <p:nvPr/>
        </p:nvCxnSpPr>
        <p:spPr>
          <a:xfrm flipV="1">
            <a:off x="7536610" y="4202502"/>
            <a:ext cx="900022" cy="652731"/>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916C16B2-8256-4051-A4D7-CD264EBB109A}"/>
              </a:ext>
            </a:extLst>
          </p:cNvPr>
          <p:cNvSpPr txBox="1"/>
          <p:nvPr/>
        </p:nvSpPr>
        <p:spPr>
          <a:xfrm>
            <a:off x="1157917" y="3228256"/>
            <a:ext cx="42815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err="1">
                <a:cs typeface="Calibri"/>
              </a:rPr>
              <a:t>Cấu</a:t>
            </a:r>
            <a:r>
              <a:rPr lang="en-US" sz="2800" dirty="0">
                <a:cs typeface="Calibri"/>
              </a:rPr>
              <a:t> </a:t>
            </a:r>
            <a:r>
              <a:rPr lang="en-US" sz="2800" dirty="0" err="1">
                <a:cs typeface="Calibri"/>
              </a:rPr>
              <a:t>trúc</a:t>
            </a:r>
            <a:r>
              <a:rPr lang="en-US" sz="2800" dirty="0">
                <a:cs typeface="Calibri"/>
              </a:rPr>
              <a:t> </a:t>
            </a:r>
            <a:r>
              <a:rPr lang="en-US" sz="2800" dirty="0" err="1">
                <a:cs typeface="Calibri"/>
              </a:rPr>
              <a:t>mũi</a:t>
            </a:r>
            <a:r>
              <a:rPr lang="en-US" sz="2800" dirty="0">
                <a:cs typeface="Calibri"/>
              </a:rPr>
              <a:t> </a:t>
            </a:r>
            <a:r>
              <a:rPr lang="en-US" sz="2800" dirty="0" err="1">
                <a:cs typeface="Calibri"/>
              </a:rPr>
              <a:t>tên</a:t>
            </a:r>
            <a:r>
              <a:rPr lang="en-US" sz="2800" dirty="0">
                <a:cs typeface="Calibri"/>
              </a:rPr>
              <a:t> </a:t>
            </a:r>
            <a:r>
              <a:rPr lang="en-US" sz="2800" dirty="0" err="1">
                <a:cs typeface="Calibri"/>
              </a:rPr>
              <a:t>chỉ</a:t>
            </a:r>
            <a:r>
              <a:rPr lang="en-US" sz="2800" dirty="0">
                <a:cs typeface="Calibri"/>
              </a:rPr>
              <a:t> </a:t>
            </a:r>
            <a:r>
              <a:rPr lang="en-US" sz="2800" dirty="0" err="1">
                <a:cs typeface="Calibri"/>
              </a:rPr>
              <a:t>là</a:t>
            </a:r>
            <a:r>
              <a:rPr lang="en-US" sz="2800" dirty="0">
                <a:cs typeface="Calibri"/>
              </a:rPr>
              <a:t> </a:t>
            </a:r>
            <a:r>
              <a:rPr lang="en-US" sz="2800" dirty="0" err="1">
                <a:cs typeface="Calibri"/>
              </a:rPr>
              <a:t>gì</a:t>
            </a:r>
            <a:r>
              <a:rPr lang="en-US" sz="2800" dirty="0">
                <a:cs typeface="Calibri"/>
              </a:rPr>
              <a:t>?</a:t>
            </a:r>
          </a:p>
        </p:txBody>
      </p:sp>
      <p:sp>
        <p:nvSpPr>
          <p:cNvPr id="5" name="Slide Number Placeholder 4">
            <a:extLst>
              <a:ext uri="{FF2B5EF4-FFF2-40B4-BE49-F238E27FC236}">
                <a16:creationId xmlns:a16="http://schemas.microsoft.com/office/drawing/2014/main" id="{12D257A4-BA06-4AD7-92F6-BEDC5A78272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422218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497" y="679731"/>
            <a:ext cx="3124151" cy="3736540"/>
          </a:xfrm>
        </p:spPr>
        <p:txBody>
          <a:bodyPr vert="horz" lIns="91440" tIns="45720" rIns="91440" bIns="45720" rtlCol="0" anchor="b">
            <a:normAutofit/>
          </a:bodyPr>
          <a:lstStyle/>
          <a:p>
            <a:r>
              <a:rPr lang="en-US" sz="4600" dirty="0" err="1"/>
              <a:t>Tổn</a:t>
            </a:r>
            <a:r>
              <a:rPr lang="en-US" sz="4600" dirty="0"/>
              <a:t> </a:t>
            </a:r>
            <a:r>
              <a:rPr lang="en-US" sz="4600" dirty="0" err="1"/>
              <a:t>thương</a:t>
            </a:r>
            <a:r>
              <a:rPr lang="en-US" sz="4600" dirty="0"/>
              <a:t> </a:t>
            </a:r>
            <a:r>
              <a:rPr lang="en-US" sz="4600" dirty="0" err="1"/>
              <a:t>ngoài</a:t>
            </a:r>
            <a:r>
              <a:rPr lang="en-US" sz="4600" dirty="0"/>
              <a:t> </a:t>
            </a:r>
            <a:r>
              <a:rPr lang="en-US" sz="4600" dirty="0" err="1"/>
              <a:t>trục</a:t>
            </a:r>
            <a:br>
              <a:rPr lang="en-US" sz="4600" dirty="0"/>
            </a:br>
            <a:r>
              <a:rPr lang="en-US" sz="4600" dirty="0" err="1"/>
              <a:t>Tụ</a:t>
            </a:r>
            <a:r>
              <a:rPr lang="en-US" sz="4600" dirty="0"/>
              <a:t> </a:t>
            </a:r>
            <a:r>
              <a:rPr lang="en-US" sz="4600" dirty="0" err="1"/>
              <a:t>máu</a:t>
            </a:r>
            <a:r>
              <a:rPr lang="en-US" sz="4600" dirty="0"/>
              <a:t> </a:t>
            </a:r>
            <a:r>
              <a:rPr lang="en-US" sz="4600" dirty="0" err="1"/>
              <a:t>dưới</a:t>
            </a:r>
            <a:r>
              <a:rPr lang="en-US" sz="4600" dirty="0"/>
              <a:t> </a:t>
            </a:r>
            <a:r>
              <a:rPr lang="en-US" sz="4600" dirty="0" err="1"/>
              <a:t>màng</a:t>
            </a:r>
            <a:r>
              <a:rPr lang="en-US" sz="4600" dirty="0"/>
              <a:t> </a:t>
            </a:r>
            <a:r>
              <a:rPr lang="en-US" sz="4600" dirty="0" err="1"/>
              <a:t>cứng</a:t>
            </a:r>
            <a:endParaRPr lang="en-US" sz="4600" dirty="0"/>
          </a:p>
        </p:txBody>
      </p:sp>
      <p:grpSp>
        <p:nvGrpSpPr>
          <p:cNvPr id="75" name="Group 7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76" name="Straight Connector 7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Máu tụ dưới màng cứng mãn tính hai bên hiển thị trên CT 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25081" y="1415768"/>
            <a:ext cx="3383280" cy="416066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Máu tụ dưới màng cứng mãn tính (SDHs) thường là bil"/>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12357" y="1493538"/>
            <a:ext cx="3383280" cy="400512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7056E16-DC9B-4D55-B55E-BD0E25CA970B}"/>
              </a:ext>
            </a:extLst>
          </p:cNvPr>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2094422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3400">
                <a:solidFill>
                  <a:srgbClr val="FFFFFF"/>
                </a:solidFill>
              </a:rPr>
              <a:t>Tổn thương ngoài trục</a:t>
            </a:r>
            <a:br>
              <a:rPr lang="en-US" sz="3400">
                <a:solidFill>
                  <a:srgbClr val="FFFFFF"/>
                </a:solidFill>
              </a:rPr>
            </a:br>
            <a:r>
              <a:rPr lang="en-US" sz="3400">
                <a:solidFill>
                  <a:srgbClr val="FFFFFF"/>
                </a:solidFill>
              </a:rPr>
              <a:t>Xuất huyết khoang dưới nhện</a:t>
            </a:r>
          </a:p>
        </p:txBody>
      </p:sp>
      <p:sp>
        <p:nvSpPr>
          <p:cNvPr id="3" name="Content Placeholder 2"/>
          <p:cNvSpPr>
            <a:spLocks noGrp="1"/>
          </p:cNvSpPr>
          <p:nvPr>
            <p:ph idx="1"/>
          </p:nvPr>
        </p:nvSpPr>
        <p:spPr>
          <a:xfrm>
            <a:off x="1371599" y="2318197"/>
            <a:ext cx="9724031" cy="3683358"/>
          </a:xfrm>
        </p:spPr>
        <p:txBody>
          <a:bodyPr anchor="ctr">
            <a:normAutofit/>
          </a:bodyPr>
          <a:lstStyle/>
          <a:p>
            <a:r>
              <a:rPr lang="en-US" sz="2000" dirty="0" err="1"/>
              <a:t>Tăng</a:t>
            </a:r>
            <a:r>
              <a:rPr lang="en-US" sz="2000" dirty="0"/>
              <a:t> </a:t>
            </a:r>
            <a:r>
              <a:rPr lang="en-US" sz="2000" dirty="0" err="1"/>
              <a:t>đậm</a:t>
            </a:r>
            <a:r>
              <a:rPr lang="en-US" sz="2000" dirty="0"/>
              <a:t> </a:t>
            </a:r>
            <a:r>
              <a:rPr lang="en-US" sz="2000" dirty="0" err="1"/>
              <a:t>độ</a:t>
            </a:r>
            <a:r>
              <a:rPr lang="en-US" sz="2000" dirty="0"/>
              <a:t> </a:t>
            </a:r>
            <a:r>
              <a:rPr lang="en-US" sz="2000" dirty="0" err="1"/>
              <a:t>các</a:t>
            </a:r>
            <a:r>
              <a:rPr lang="en-US" sz="2000" dirty="0"/>
              <a:t> </a:t>
            </a:r>
            <a:r>
              <a:rPr lang="en-US" sz="2000" dirty="0" err="1"/>
              <a:t>khe</a:t>
            </a:r>
            <a:r>
              <a:rPr lang="en-US" sz="2000" dirty="0"/>
              <a:t>, </a:t>
            </a:r>
            <a:r>
              <a:rPr lang="en-US" sz="2000" dirty="0" err="1"/>
              <a:t>rãnh</a:t>
            </a:r>
            <a:r>
              <a:rPr lang="en-US" sz="2000" dirty="0"/>
              <a:t> </a:t>
            </a:r>
            <a:r>
              <a:rPr lang="en-US" sz="2000" dirty="0" err="1"/>
              <a:t>não</a:t>
            </a:r>
            <a:endParaRPr lang="en-US" sz="2000" dirty="0"/>
          </a:p>
          <a:p>
            <a:r>
              <a:rPr lang="en-US" sz="2000" dirty="0"/>
              <a:t>Lan </a:t>
            </a:r>
            <a:r>
              <a:rPr lang="en-US" sz="2000" dirty="0" err="1"/>
              <a:t>tỏa</a:t>
            </a:r>
            <a:r>
              <a:rPr lang="en-US" sz="2000" dirty="0"/>
              <a:t> </a:t>
            </a:r>
            <a:r>
              <a:rPr lang="en-US" sz="2000" dirty="0" err="1"/>
              <a:t>khắp</a:t>
            </a:r>
            <a:r>
              <a:rPr lang="en-US" sz="2000" dirty="0"/>
              <a:t> </a:t>
            </a:r>
            <a:r>
              <a:rPr lang="en-US" sz="2000" dirty="0" err="1"/>
              <a:t>khoang</a:t>
            </a:r>
            <a:r>
              <a:rPr lang="en-US" sz="2000" dirty="0"/>
              <a:t> </a:t>
            </a:r>
            <a:r>
              <a:rPr lang="en-US" sz="2000" dirty="0" err="1"/>
              <a:t>dưới</a:t>
            </a:r>
            <a:r>
              <a:rPr lang="en-US" sz="2000" dirty="0"/>
              <a:t> </a:t>
            </a:r>
            <a:r>
              <a:rPr lang="en-US" sz="2000" dirty="0" err="1"/>
              <a:t>nhện</a:t>
            </a:r>
            <a:r>
              <a:rPr lang="en-US" sz="2000" dirty="0"/>
              <a:t>/</a:t>
            </a:r>
            <a:r>
              <a:rPr lang="en-US" sz="2000" dirty="0" err="1"/>
              <a:t>bể</a:t>
            </a:r>
            <a:r>
              <a:rPr lang="en-US" sz="2000" dirty="0"/>
              <a:t> </a:t>
            </a:r>
            <a:r>
              <a:rPr lang="en-US" sz="2000" dirty="0" err="1"/>
              <a:t>não</a:t>
            </a:r>
            <a:endParaRPr lang="en-US" sz="2000" dirty="0"/>
          </a:p>
          <a:p>
            <a:r>
              <a:rPr lang="en-US" sz="2000" dirty="0" err="1"/>
              <a:t>Phân</a:t>
            </a:r>
            <a:r>
              <a:rPr lang="en-US" sz="2000" dirty="0"/>
              <a:t> </a:t>
            </a:r>
            <a:r>
              <a:rPr lang="en-US" sz="2000" dirty="0" err="1"/>
              <a:t>biệt</a:t>
            </a:r>
            <a:r>
              <a:rPr lang="en-US" sz="2000" dirty="0"/>
              <a:t> </a:t>
            </a:r>
            <a:r>
              <a:rPr lang="en-US" sz="2000" dirty="0" err="1"/>
              <a:t>nguyên</a:t>
            </a:r>
            <a:r>
              <a:rPr lang="en-US" sz="2000" dirty="0"/>
              <a:t> </a:t>
            </a:r>
            <a:r>
              <a:rPr lang="en-US" sz="2000" dirty="0" err="1"/>
              <a:t>nhân</a:t>
            </a:r>
            <a:r>
              <a:rPr lang="en-US" sz="2000" dirty="0"/>
              <a:t> </a:t>
            </a:r>
            <a:r>
              <a:rPr lang="en-US" sz="2000" dirty="0" err="1"/>
              <a:t>dựa</a:t>
            </a:r>
            <a:r>
              <a:rPr lang="en-US" sz="2000" dirty="0"/>
              <a:t> </a:t>
            </a:r>
            <a:r>
              <a:rPr lang="en-US" sz="2000" dirty="0" err="1"/>
              <a:t>vào</a:t>
            </a:r>
            <a:r>
              <a:rPr lang="en-US" sz="2000" dirty="0"/>
              <a:t> </a:t>
            </a:r>
            <a:r>
              <a:rPr lang="en-US" sz="2000" dirty="0" err="1"/>
              <a:t>vị</a:t>
            </a:r>
            <a:r>
              <a:rPr lang="en-US" sz="2000" dirty="0"/>
              <a:t> </a:t>
            </a:r>
            <a:r>
              <a:rPr lang="en-US" sz="2000" dirty="0" err="1"/>
              <a:t>trí</a:t>
            </a:r>
            <a:endParaRPr lang="en-US" sz="2000" dirty="0"/>
          </a:p>
          <a:p>
            <a:pPr lvl="1"/>
            <a:r>
              <a:rPr lang="en-US" sz="2000" dirty="0" err="1"/>
              <a:t>Gần</a:t>
            </a:r>
            <a:r>
              <a:rPr lang="en-US" sz="2000" dirty="0"/>
              <a:t> </a:t>
            </a:r>
            <a:r>
              <a:rPr lang="en-US" sz="2000" dirty="0" err="1"/>
              <a:t>vị</a:t>
            </a:r>
            <a:r>
              <a:rPr lang="en-US" sz="2000" dirty="0"/>
              <a:t> </a:t>
            </a:r>
            <a:r>
              <a:rPr lang="en-US" sz="2000" dirty="0" err="1"/>
              <a:t>trí</a:t>
            </a:r>
            <a:r>
              <a:rPr lang="en-US" sz="2000" dirty="0"/>
              <a:t> </a:t>
            </a:r>
            <a:r>
              <a:rPr lang="en-US" sz="2000" dirty="0" err="1"/>
              <a:t>chấn</a:t>
            </a:r>
            <a:r>
              <a:rPr lang="en-US" sz="2000" dirty="0"/>
              <a:t> </a:t>
            </a:r>
            <a:r>
              <a:rPr lang="en-US" sz="2000" dirty="0" err="1"/>
              <a:t>thương</a:t>
            </a:r>
            <a:endParaRPr lang="en-US" sz="2000" dirty="0"/>
          </a:p>
          <a:p>
            <a:pPr lvl="1"/>
            <a:r>
              <a:rPr lang="en-US" sz="2000" dirty="0" err="1"/>
              <a:t>Rãnh</a:t>
            </a:r>
            <a:r>
              <a:rPr lang="en-US" sz="2000" dirty="0"/>
              <a:t> </a:t>
            </a:r>
            <a:r>
              <a:rPr lang="en-US" sz="2000" dirty="0" err="1"/>
              <a:t>cuộn</a:t>
            </a:r>
            <a:r>
              <a:rPr lang="en-US" sz="2000" dirty="0"/>
              <a:t> </a:t>
            </a:r>
            <a:r>
              <a:rPr lang="en-US" sz="2000" dirty="0" err="1"/>
              <a:t>não</a:t>
            </a:r>
            <a:r>
              <a:rPr lang="en-US" sz="2000" dirty="0"/>
              <a:t> hay </a:t>
            </a:r>
            <a:r>
              <a:rPr lang="en-US" sz="2000" dirty="0" err="1"/>
              <a:t>các</a:t>
            </a:r>
            <a:r>
              <a:rPr lang="en-US" sz="2000" dirty="0"/>
              <a:t> </a:t>
            </a:r>
            <a:r>
              <a:rPr lang="en-US" sz="2000" dirty="0" err="1"/>
              <a:t>bể</a:t>
            </a:r>
            <a:r>
              <a:rPr lang="en-US" sz="2000" dirty="0"/>
              <a:t> </a:t>
            </a:r>
            <a:r>
              <a:rPr lang="en-US" sz="2000" dirty="0" err="1"/>
              <a:t>não</a:t>
            </a:r>
            <a:endParaRPr lang="en-US" sz="2000" dirty="0"/>
          </a:p>
        </p:txBody>
      </p:sp>
      <p:sp>
        <p:nvSpPr>
          <p:cNvPr id="6" name="Slide Number Placeholder 5">
            <a:extLst>
              <a:ext uri="{FF2B5EF4-FFF2-40B4-BE49-F238E27FC236}">
                <a16:creationId xmlns:a16="http://schemas.microsoft.com/office/drawing/2014/main" id="{E1DAB083-1F4A-41EB-AF9A-6FC266E21454}"/>
              </a:ext>
            </a:extLst>
          </p:cNvPr>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871473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Tổn thương ngoài trục</a:t>
            </a:r>
            <a:br>
              <a:rPr lang="en-US" sz="2600" kern="1200">
                <a:solidFill>
                  <a:schemeClr val="bg1"/>
                </a:solidFill>
                <a:latin typeface="+mj-lt"/>
                <a:ea typeface="+mj-ea"/>
                <a:cs typeface="+mj-cs"/>
              </a:rPr>
            </a:br>
            <a:r>
              <a:rPr lang="en-US" sz="2600" kern="1200">
                <a:solidFill>
                  <a:schemeClr val="bg1"/>
                </a:solidFill>
                <a:latin typeface="+mj-lt"/>
                <a:ea typeface="+mj-ea"/>
                <a:cs typeface="+mj-cs"/>
              </a:rPr>
              <a:t>Xuất huyết khoang dưới nhện</a:t>
            </a:r>
          </a:p>
        </p:txBody>
      </p:sp>
      <p:pic>
        <p:nvPicPr>
          <p:cNvPr id="1843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4221" t="36510" r="808" b="21063"/>
          <a:stretch/>
        </p:blipFill>
        <p:spPr bwMode="auto">
          <a:xfrm>
            <a:off x="4038600" y="1519991"/>
            <a:ext cx="7188199" cy="38146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BDB29B2A-6BC0-4108-ABB4-EA4BF4199C93}"/>
              </a:ext>
            </a:extLst>
          </p:cNvPr>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738403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Tổn thương ngoài trục</a:t>
            </a:r>
            <a:br>
              <a:rPr lang="en-US" sz="4000" kern="1200">
                <a:solidFill>
                  <a:srgbClr val="FFFFFF"/>
                </a:solidFill>
                <a:latin typeface="+mj-lt"/>
                <a:ea typeface="+mj-ea"/>
                <a:cs typeface="+mj-cs"/>
              </a:rPr>
            </a:br>
            <a:r>
              <a:rPr lang="en-US" sz="4000" kern="1200">
                <a:solidFill>
                  <a:srgbClr val="FFFFFF"/>
                </a:solidFill>
                <a:latin typeface="+mj-lt"/>
                <a:ea typeface="+mj-ea"/>
                <a:cs typeface="+mj-cs"/>
              </a:rPr>
              <a:t>Xuất huyết khoang dưới nhện</a:t>
            </a:r>
          </a:p>
        </p:txBody>
      </p:sp>
      <p:pic>
        <p:nvPicPr>
          <p:cNvPr id="1945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6331" t="37376" r="5679" b="28960"/>
          <a:stretch/>
        </p:blipFill>
        <p:spPr bwMode="auto">
          <a:xfrm>
            <a:off x="4502428" y="1628175"/>
            <a:ext cx="7225748" cy="36016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EED73C34-CAD9-4954-B4FC-DD5FC62F5C08}"/>
              </a:ext>
            </a:extLst>
          </p:cNvPr>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1475690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3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Tổn thương ngoài trục</a:t>
            </a:r>
            <a:br>
              <a:rPr lang="en-US" sz="3200" kern="1200">
                <a:solidFill>
                  <a:srgbClr val="FFFFFF"/>
                </a:solidFill>
                <a:latin typeface="+mj-lt"/>
                <a:ea typeface="+mj-ea"/>
                <a:cs typeface="+mj-cs"/>
              </a:rPr>
            </a:br>
            <a:r>
              <a:rPr lang="en-US" sz="3200" kern="1200">
                <a:solidFill>
                  <a:srgbClr val="FFFFFF"/>
                </a:solidFill>
                <a:latin typeface="+mj-lt"/>
                <a:ea typeface="+mj-ea"/>
                <a:cs typeface="+mj-cs"/>
              </a:rPr>
              <a:t>Xuất huyết khoang dưới nhện</a:t>
            </a:r>
          </a:p>
        </p:txBody>
      </p:sp>
      <p:pic>
        <p:nvPicPr>
          <p:cNvPr id="2048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1948" t="41994" r="14933" b="29144"/>
          <a:stretch/>
        </p:blipFill>
        <p:spPr bwMode="auto">
          <a:xfrm>
            <a:off x="4207933" y="1628613"/>
            <a:ext cx="7347537" cy="360174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11F8BA81-8D0A-4BCC-8B49-73239EDAD234}"/>
              </a:ext>
            </a:extLst>
          </p:cNvPr>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1867297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Tổn thương ngoài trục</a:t>
            </a:r>
            <a:br>
              <a:rPr lang="en-US" sz="4000" kern="1200">
                <a:solidFill>
                  <a:srgbClr val="FFFFFF"/>
                </a:solidFill>
                <a:latin typeface="+mj-lt"/>
                <a:ea typeface="+mj-ea"/>
                <a:cs typeface="+mj-cs"/>
              </a:rPr>
            </a:br>
            <a:r>
              <a:rPr lang="en-US" sz="4000" kern="1200">
                <a:solidFill>
                  <a:srgbClr val="FFFFFF"/>
                </a:solidFill>
                <a:latin typeface="+mj-lt"/>
                <a:ea typeface="+mj-ea"/>
                <a:cs typeface="+mj-cs"/>
              </a:rPr>
              <a:t>Xuất huyết khoang dưới nhện</a:t>
            </a:r>
          </a:p>
        </p:txBody>
      </p:sp>
      <p:pic>
        <p:nvPicPr>
          <p:cNvPr id="2150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2598" t="41129" r="12985" b="28278"/>
          <a:stretch/>
        </p:blipFill>
        <p:spPr bwMode="auto">
          <a:xfrm>
            <a:off x="4502428" y="1622556"/>
            <a:ext cx="7225748" cy="36128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437B7A28-CF71-4DDC-A07C-A2083D82BE18}"/>
              </a:ext>
            </a:extLst>
          </p:cNvPr>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575576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Tổn thương ngoài trục</a:t>
            </a:r>
            <a:br>
              <a:rPr lang="en-US"/>
            </a:br>
            <a:r>
              <a:rPr lang="en-US"/>
              <a:t>Xuất huyết khoang dưới nhện</a:t>
            </a:r>
          </a:p>
        </p:txBody>
      </p:sp>
      <p:pic>
        <p:nvPicPr>
          <p:cNvPr id="22530" name="Picture 2" descr="Xuất huyết dưới nhện (SAH).  Một compu không được nâng c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09800"/>
            <a:ext cx="36195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hụp cắt lớp vi tính thu được sau khi chụp mạ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1" y="2181497"/>
            <a:ext cx="3114675" cy="3619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3964B83-30F3-40DF-88EB-8C25DA20CEEA}"/>
              </a:ext>
            </a:extLst>
          </p:cNvPr>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1332057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US" sz="3400"/>
              <a:t>Tổn thương trong trục</a:t>
            </a:r>
            <a:br>
              <a:rPr lang="en-US" sz="3400"/>
            </a:br>
            <a:r>
              <a:rPr lang="en-US" sz="3400"/>
              <a:t>Máu tụ trong não</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807208"/>
            <a:ext cx="3429000" cy="3410712"/>
          </a:xfrm>
        </p:spPr>
        <p:txBody>
          <a:bodyPr anchor="t">
            <a:normAutofit/>
          </a:bodyPr>
          <a:lstStyle/>
          <a:p>
            <a:r>
              <a:rPr lang="en-US" sz="2200"/>
              <a:t>Hình ảnh tăng đậm độ trong cấu trúc não</a:t>
            </a:r>
          </a:p>
          <a:p>
            <a:r>
              <a:rPr lang="en-US" sz="2200"/>
              <a:t>Hình ảnh máu tụ trong não thường kèm với phù não xung quanh</a:t>
            </a:r>
          </a:p>
          <a:p>
            <a:endParaRPr lang="en-US" sz="2200"/>
          </a:p>
        </p:txBody>
      </p:sp>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498" t="50000" b="11687"/>
          <a:stretch/>
        </p:blipFill>
        <p:spPr bwMode="auto">
          <a:xfrm>
            <a:off x="5582404" y="640080"/>
            <a:ext cx="5047503" cy="55778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F7CEE85B-6FBF-43D0-BC7A-3D7746E9D50D}"/>
              </a:ext>
            </a:extLst>
          </p:cNvPr>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3374502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2" y="489508"/>
            <a:ext cx="5181597" cy="1655482"/>
          </a:xfrm>
        </p:spPr>
        <p:txBody>
          <a:bodyPr anchor="b">
            <a:normAutofit/>
          </a:bodyPr>
          <a:lstStyle/>
          <a:p>
            <a:pPr algn="r"/>
            <a:r>
              <a:rPr lang="en-US" sz="4000"/>
              <a:t>Tổn thương trong trục</a:t>
            </a:r>
            <a:br>
              <a:rPr lang="en-US" sz="4000"/>
            </a:br>
            <a:r>
              <a:rPr lang="en-US" sz="4000"/>
              <a:t>Dập não</a:t>
            </a:r>
          </a:p>
        </p:txBody>
      </p:sp>
      <p:sp>
        <p:nvSpPr>
          <p:cNvPr id="3" name="Content Placeholder 2"/>
          <p:cNvSpPr>
            <a:spLocks noGrp="1"/>
          </p:cNvSpPr>
          <p:nvPr>
            <p:ph idx="1"/>
          </p:nvPr>
        </p:nvSpPr>
        <p:spPr>
          <a:xfrm>
            <a:off x="914402" y="2418408"/>
            <a:ext cx="5181598" cy="3409898"/>
          </a:xfrm>
        </p:spPr>
        <p:txBody>
          <a:bodyPr anchor="t">
            <a:normAutofit/>
          </a:bodyPr>
          <a:lstStyle/>
          <a:p>
            <a:pPr algn="r"/>
            <a:r>
              <a:rPr lang="en-US" sz="2000"/>
              <a:t>Dập phù não: hình giảm đậm độ</a:t>
            </a:r>
          </a:p>
          <a:p>
            <a:pPr algn="r"/>
            <a:endParaRPr lang="en-US" sz="2000"/>
          </a:p>
          <a:p>
            <a:pPr algn="r"/>
            <a:r>
              <a:rPr lang="en-US" sz="2000"/>
              <a:t>Nếu kèm xuất huyết: tăng đậm độ</a:t>
            </a:r>
          </a:p>
          <a:p>
            <a:pPr algn="r"/>
            <a:endParaRPr lang="en-US" sz="2000"/>
          </a:p>
          <a:p>
            <a:pPr algn="r"/>
            <a:r>
              <a:rPr lang="en-US" sz="2000"/>
              <a:t>Cơ chế: do va đập</a:t>
            </a:r>
          </a:p>
          <a:p>
            <a:pPr marL="0" indent="0" algn="r">
              <a:buNone/>
            </a:pPr>
            <a:endParaRPr lang="en-US" sz="2000"/>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660" t="31111" r="9751" b="27475"/>
          <a:stretch/>
        </p:blipFill>
        <p:spPr bwMode="auto">
          <a:xfrm>
            <a:off x="6675120" y="1348410"/>
            <a:ext cx="4957638" cy="37755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Rectangle 72">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02198E5-257E-4DE4-9C3B-2C3F34E7C9BC}"/>
              </a:ext>
            </a:extLst>
          </p:cNvPr>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279462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Tổn thương trong trục</a:t>
            </a:r>
            <a:br>
              <a:rPr lang="en-US" sz="4000" kern="1200">
                <a:solidFill>
                  <a:srgbClr val="FFFFFF"/>
                </a:solidFill>
                <a:latin typeface="+mj-lt"/>
                <a:ea typeface="+mj-ea"/>
                <a:cs typeface="+mj-cs"/>
              </a:rPr>
            </a:br>
            <a:r>
              <a:rPr lang="en-US" sz="4000" kern="1200">
                <a:solidFill>
                  <a:srgbClr val="FFFFFF"/>
                </a:solidFill>
                <a:latin typeface="+mj-lt"/>
                <a:ea typeface="+mj-ea"/>
                <a:cs typeface="+mj-cs"/>
              </a:rPr>
              <a:t>Dập não</a:t>
            </a:r>
          </a:p>
        </p:txBody>
      </p:sp>
      <p:pic>
        <p:nvPicPr>
          <p:cNvPr id="24578" name="Picture 2" descr="Enlargement of an acute brain contusion. (A) Axial"/>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02428" y="1594040"/>
            <a:ext cx="7225748" cy="36699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546A541-C6F2-4121-888F-1720B9D95334}"/>
              </a:ext>
            </a:extLst>
          </p:cNvPr>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4047283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95918-B35F-4163-8982-8661F6B8943F}"/>
              </a:ext>
            </a:extLst>
          </p:cNvPr>
          <p:cNvSpPr>
            <a:spLocks noGrp="1"/>
          </p:cNvSpPr>
          <p:nvPr>
            <p:ph type="title"/>
          </p:nvPr>
        </p:nvSpPr>
        <p:spPr/>
        <p:txBody>
          <a:bodyPr/>
          <a:lstStyle/>
          <a:p>
            <a:r>
              <a:rPr lang="en-US">
                <a:cs typeface="Calibri Light"/>
              </a:rPr>
              <a:t>1. Giải phẫu</a:t>
            </a:r>
            <a:endParaRPr lang="en-US" dirty="0">
              <a:cs typeface="Calibri Light"/>
            </a:endParaRPr>
          </a:p>
        </p:txBody>
      </p:sp>
      <p:pic>
        <p:nvPicPr>
          <p:cNvPr id="4" name="Picture 4">
            <a:extLst>
              <a:ext uri="{FF2B5EF4-FFF2-40B4-BE49-F238E27FC236}">
                <a16:creationId xmlns:a16="http://schemas.microsoft.com/office/drawing/2014/main" id="{52345C0E-B575-4300-BD74-1BC81073DC06}"/>
              </a:ext>
            </a:extLst>
          </p:cNvPr>
          <p:cNvPicPr>
            <a:picLocks noGrp="1" noChangeAspect="1"/>
          </p:cNvPicPr>
          <p:nvPr>
            <p:ph idx="1"/>
          </p:nvPr>
        </p:nvPicPr>
        <p:blipFill rotWithShape="1">
          <a:blip r:embed="rId2"/>
          <a:srcRect l="49939" t="13245" r="14684" b="9603"/>
          <a:stretch/>
        </p:blipFill>
        <p:spPr>
          <a:xfrm>
            <a:off x="5781227" y="143475"/>
            <a:ext cx="5455386" cy="6721457"/>
          </a:xfrm>
        </p:spPr>
      </p:pic>
      <p:sp>
        <p:nvSpPr>
          <p:cNvPr id="5" name="TextBox 4">
            <a:extLst>
              <a:ext uri="{FF2B5EF4-FFF2-40B4-BE49-F238E27FC236}">
                <a16:creationId xmlns:a16="http://schemas.microsoft.com/office/drawing/2014/main" id="{CC0D751C-04AE-4EEC-B60B-AB3E1B20ED06}"/>
              </a:ext>
            </a:extLst>
          </p:cNvPr>
          <p:cNvSpPr txBox="1"/>
          <p:nvPr/>
        </p:nvSpPr>
        <p:spPr>
          <a:xfrm>
            <a:off x="842513" y="2912853"/>
            <a:ext cx="50867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Cùng học lại giải phẫu nhé!</a:t>
            </a:r>
            <a:endParaRPr lang="en-US" sz="3200" dirty="0">
              <a:cs typeface="Calibri"/>
            </a:endParaRPr>
          </a:p>
        </p:txBody>
      </p:sp>
      <p:sp>
        <p:nvSpPr>
          <p:cNvPr id="7" name="Slide Number Placeholder 6">
            <a:extLst>
              <a:ext uri="{FF2B5EF4-FFF2-40B4-BE49-F238E27FC236}">
                <a16:creationId xmlns:a16="http://schemas.microsoft.com/office/drawing/2014/main" id="{48829703-F220-4CBD-BE22-145098A8204C}"/>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3565317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Tổn thương trong trục</a:t>
            </a:r>
            <a:br>
              <a:rPr lang="en-US" sz="4000">
                <a:solidFill>
                  <a:srgbClr val="FFFFFF"/>
                </a:solidFill>
              </a:rPr>
            </a:br>
            <a:r>
              <a:rPr lang="en-US" sz="4000">
                <a:solidFill>
                  <a:srgbClr val="FFFFFF"/>
                </a:solidFill>
              </a:rPr>
              <a:t>Tổn thương trục lan tỏa</a:t>
            </a: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a:t>Cơ chế: do kéo căng, vặn xoắn</a:t>
            </a:r>
          </a:p>
          <a:p>
            <a:r>
              <a:rPr lang="en-US" sz="2000"/>
              <a:t>CT ban đầu bình thường, sai đó có các đốm xuất huyết xuất hiện</a:t>
            </a:r>
          </a:p>
          <a:p>
            <a:r>
              <a:rPr lang="en-US" sz="2000"/>
              <a:t>Vị trí xuất hiện: ranh giới chất trắng chất xám, thể chai, lưng bên thân não</a:t>
            </a:r>
          </a:p>
          <a:p>
            <a:r>
              <a:rPr lang="en-US" sz="2000"/>
              <a:t>MRI có giá trị chẩn đoán, đánh giá hơn</a:t>
            </a:r>
          </a:p>
        </p:txBody>
      </p:sp>
      <p:sp>
        <p:nvSpPr>
          <p:cNvPr id="5" name="Slide Number Placeholder 4">
            <a:extLst>
              <a:ext uri="{FF2B5EF4-FFF2-40B4-BE49-F238E27FC236}">
                <a16:creationId xmlns:a16="http://schemas.microsoft.com/office/drawing/2014/main" id="{A3EFEF80-101F-47C7-93A7-ABBC145412F5}"/>
              </a:ext>
            </a:extLst>
          </p:cNvPr>
          <p:cNvSpPr>
            <a:spLocks noGrp="1"/>
          </p:cNvSpPr>
          <p:nvPr>
            <p:ph type="sldNum" sz="quarter" idx="12"/>
          </p:nvPr>
        </p:nvSpPr>
        <p:spPr/>
        <p:txBody>
          <a:bodyPr/>
          <a:lstStyle/>
          <a:p>
            <a:fld id="{330EA680-D336-4FF7-8B7A-9848BB0A1C32}" type="slidenum">
              <a:rPr lang="en-US" smtClean="0"/>
              <a:t>60</a:t>
            </a:fld>
            <a:endParaRPr lang="en-US"/>
          </a:p>
        </p:txBody>
      </p:sp>
    </p:spTree>
    <p:extLst>
      <p:ext uri="{BB962C8B-B14F-4D97-AF65-F5344CB8AC3E}">
        <p14:creationId xmlns:p14="http://schemas.microsoft.com/office/powerpoint/2010/main" val="2810140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Tổn thương trong trục</a:t>
            </a:r>
            <a:br>
              <a:rPr lang="en-US"/>
            </a:br>
            <a:r>
              <a:rPr lang="en-US" sz="4000"/>
              <a:t>Tổn thương trục lan tỏa</a:t>
            </a:r>
          </a:p>
        </p:txBody>
      </p:sp>
      <p:pic>
        <p:nvPicPr>
          <p:cNvPr id="25602" name="Picture 2" descr="Current concepts: Diffuse axonal injury–associated traumatic brain injury -  Archives of Physical Medicine and Rehabili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903690"/>
            <a:ext cx="7467600" cy="43161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1CC91F5-FF61-4344-8D04-4032AE04D942}"/>
              </a:ext>
            </a:extLst>
          </p:cNvPr>
          <p:cNvSpPr>
            <a:spLocks noGrp="1"/>
          </p:cNvSpPr>
          <p:nvPr>
            <p:ph type="sldNum" sz="quarter" idx="12"/>
          </p:nvPr>
        </p:nvSpPr>
        <p:spPr/>
        <p:txBody>
          <a:bodyPr/>
          <a:lstStyle/>
          <a:p>
            <a:fld id="{330EA680-D336-4FF7-8B7A-9848BB0A1C32}" type="slidenum">
              <a:rPr lang="en-US" smtClean="0"/>
              <a:t>61</a:t>
            </a:fld>
            <a:endParaRPr lang="en-US"/>
          </a:p>
        </p:txBody>
      </p:sp>
    </p:spTree>
    <p:extLst>
      <p:ext uri="{BB962C8B-B14F-4D97-AF65-F5344CB8AC3E}">
        <p14:creationId xmlns:p14="http://schemas.microsoft.com/office/powerpoint/2010/main" val="3116976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Tổn thương trong trục</a:t>
            </a:r>
            <a:br>
              <a:rPr lang="en-US" sz="4000" kern="1200">
                <a:solidFill>
                  <a:srgbClr val="FFFFFF"/>
                </a:solidFill>
                <a:latin typeface="+mj-lt"/>
                <a:ea typeface="+mj-ea"/>
                <a:cs typeface="+mj-cs"/>
              </a:rPr>
            </a:br>
            <a:r>
              <a:rPr lang="en-US" sz="4000" kern="1200">
                <a:solidFill>
                  <a:srgbClr val="FFFFFF"/>
                </a:solidFill>
                <a:latin typeface="+mj-lt"/>
                <a:ea typeface="+mj-ea"/>
                <a:cs typeface="+mj-cs"/>
              </a:rPr>
              <a:t>Tổn thương trục lan tỏa</a:t>
            </a:r>
          </a:p>
        </p:txBody>
      </p:sp>
      <p:pic>
        <p:nvPicPr>
          <p:cNvPr id="26626" name="Picture 2" descr="Chụp cắt lớp vi tính (CT) trục không qua trục de"/>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496454" y="467208"/>
            <a:ext cx="5237695" cy="592358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42DAE7-8E3B-48A5-9CF1-73204471F72E}"/>
              </a:ext>
            </a:extLst>
          </p:cNvPr>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3191566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Tổn thương thứ phát</a:t>
            </a:r>
            <a:br>
              <a:rPr lang="en-US"/>
            </a:br>
            <a:r>
              <a:rPr lang="en-US" sz="3600"/>
              <a:t>Thoát vị não</a:t>
            </a:r>
            <a:endParaRPr lang="en-US"/>
          </a:p>
        </p:txBody>
      </p:sp>
      <p:sp>
        <p:nvSpPr>
          <p:cNvPr id="3" name="Content Placeholder 2"/>
          <p:cNvSpPr>
            <a:spLocks noGrp="1"/>
          </p:cNvSpPr>
          <p:nvPr>
            <p:ph idx="1"/>
          </p:nvPr>
        </p:nvSpPr>
        <p:spPr/>
        <p:txBody>
          <a:bodyPr/>
          <a:lstStyle/>
          <a:p>
            <a:r>
              <a:rPr lang="en-US"/>
              <a:t>Thoát vị dưới liềm não</a:t>
            </a:r>
          </a:p>
          <a:p>
            <a:r>
              <a:rPr lang="en-US"/>
              <a:t>Thoát vị xuống dưới lều</a:t>
            </a:r>
          </a:p>
          <a:p>
            <a:r>
              <a:rPr lang="en-US"/>
              <a:t>Thoát vị lên trên lều</a:t>
            </a:r>
          </a:p>
          <a:p>
            <a:r>
              <a:rPr lang="en-US"/>
              <a:t>Thoát vị amidal tiểu não</a:t>
            </a:r>
          </a:p>
        </p:txBody>
      </p:sp>
      <p:pic>
        <p:nvPicPr>
          <p:cNvPr id="27650" name="Picture 2" descr="Thoát vị não: Nguyên nhân, triệu chứng, chẩn đoán và điều trị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752601"/>
            <a:ext cx="3573162" cy="396621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AA26EC8-30A0-4D47-A080-FF5DA05553DC}"/>
              </a:ext>
            </a:extLst>
          </p:cNvPr>
          <p:cNvSpPr>
            <a:spLocks noGrp="1"/>
          </p:cNvSpPr>
          <p:nvPr>
            <p:ph type="sldNum" sz="quarter" idx="12"/>
          </p:nvPr>
        </p:nvSpPr>
        <p:spPr/>
        <p:txBody>
          <a:bodyPr/>
          <a:lstStyle/>
          <a:p>
            <a:fld id="{330EA680-D336-4FF7-8B7A-9848BB0A1C32}" type="slidenum">
              <a:rPr lang="en-US" smtClean="0"/>
              <a:t>63</a:t>
            </a:fld>
            <a:endParaRPr lang="en-US"/>
          </a:p>
        </p:txBody>
      </p:sp>
    </p:spTree>
    <p:extLst>
      <p:ext uri="{BB962C8B-B14F-4D97-AF65-F5344CB8AC3E}">
        <p14:creationId xmlns:p14="http://schemas.microsoft.com/office/powerpoint/2010/main" val="3762461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Tổn thương thứ phát</a:t>
            </a:r>
            <a:br>
              <a:rPr lang="en-US"/>
            </a:br>
            <a:r>
              <a:rPr lang="en-US" sz="3600"/>
              <a:t>Thoát vị não</a:t>
            </a:r>
            <a:endParaRPr lang="en-US"/>
          </a:p>
        </p:txBody>
      </p:sp>
      <p:pic>
        <p:nvPicPr>
          <p:cNvPr id="2867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1005" t="29872" r="39935" b="17888"/>
          <a:stretch/>
        </p:blipFill>
        <p:spPr bwMode="auto">
          <a:xfrm>
            <a:off x="3657601" y="1752600"/>
            <a:ext cx="4391297" cy="444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30AA728D-152F-433B-98E5-14383786D401}"/>
              </a:ext>
            </a:extLst>
          </p:cNvPr>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394038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Tổn thương thứ phát</a:t>
            </a:r>
            <a:br>
              <a:rPr lang="en-US"/>
            </a:br>
            <a:r>
              <a:rPr lang="en-US" sz="3600"/>
              <a:t>Thoát vị não</a:t>
            </a:r>
            <a:endParaRPr lang="en-US"/>
          </a:p>
        </p:txBody>
      </p:sp>
      <p:pic>
        <p:nvPicPr>
          <p:cNvPr id="29700" name="Picture 4" descr="Hình 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447800"/>
            <a:ext cx="394335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BEE8163-286A-4B38-97B3-40BBB2758BFA}"/>
              </a:ext>
            </a:extLst>
          </p:cNvPr>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3247920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Tổn thương thứ phát</a:t>
            </a:r>
            <a:br>
              <a:rPr lang="en-US"/>
            </a:br>
            <a:r>
              <a:rPr lang="en-US" sz="3600"/>
              <a:t>Phù não</a:t>
            </a:r>
            <a:endParaRPr lang="en-US"/>
          </a:p>
        </p:txBody>
      </p:sp>
      <p:sp>
        <p:nvSpPr>
          <p:cNvPr id="3" name="Content Placeholder 2"/>
          <p:cNvSpPr>
            <a:spLocks noGrp="1"/>
          </p:cNvSpPr>
          <p:nvPr>
            <p:ph idx="1"/>
          </p:nvPr>
        </p:nvSpPr>
        <p:spPr>
          <a:xfrm>
            <a:off x="1981200" y="1600201"/>
            <a:ext cx="3352800" cy="4525963"/>
          </a:xfrm>
        </p:spPr>
        <p:txBody>
          <a:bodyPr/>
          <a:lstStyle/>
          <a:p>
            <a:r>
              <a:rPr lang="en-US"/>
              <a:t>Xóa các rãnh não – bể não</a:t>
            </a:r>
          </a:p>
          <a:p>
            <a:r>
              <a:rPr lang="en-US"/>
              <a:t>Mất ranh giới chất trắng - xám</a:t>
            </a:r>
          </a:p>
        </p:txBody>
      </p:sp>
      <p:pic>
        <p:nvPicPr>
          <p:cNvPr id="30722" name="Picture 2" descr="Phù não (xóa các rãnh não - bể não - não thất; mất ranh giới chất trắng - chất xá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158" y="1600200"/>
            <a:ext cx="3038475" cy="383857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3F3160F-9482-4D0A-91D0-AB720D833BED}"/>
              </a:ext>
            </a:extLst>
          </p:cNvPr>
          <p:cNvSpPr>
            <a:spLocks noGrp="1"/>
          </p:cNvSpPr>
          <p:nvPr>
            <p:ph type="sldNum" sz="quarter" idx="12"/>
          </p:nvPr>
        </p:nvSpPr>
        <p:spPr/>
        <p:txBody>
          <a:bodyPr/>
          <a:lstStyle/>
          <a:p>
            <a:fld id="{330EA680-D336-4FF7-8B7A-9848BB0A1C32}" type="slidenum">
              <a:rPr lang="en-US" smtClean="0"/>
              <a:t>66</a:t>
            </a:fld>
            <a:endParaRPr lang="en-US"/>
          </a:p>
        </p:txBody>
      </p:sp>
    </p:spTree>
    <p:extLst>
      <p:ext uri="{BB962C8B-B14F-4D97-AF65-F5344CB8AC3E}">
        <p14:creationId xmlns:p14="http://schemas.microsoft.com/office/powerpoint/2010/main" val="1818775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normAutofit fontScale="90000"/>
          </a:bodyPr>
          <a:lstStyle/>
          <a:p>
            <a:r>
              <a:rPr lang="en-US"/>
              <a:t>Tổn thương thứ phát</a:t>
            </a:r>
            <a:br>
              <a:rPr lang="en-US"/>
            </a:br>
            <a:r>
              <a:rPr lang="en-US" sz="3600"/>
              <a:t>Phù não</a:t>
            </a:r>
            <a:endParaRPr lang="en-US"/>
          </a:p>
        </p:txBody>
      </p:sp>
      <p:pic>
        <p:nvPicPr>
          <p:cNvPr id="31746" name="Picture 2" descr="CT Chấn thương sọ n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476376"/>
            <a:ext cx="6076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E816762-0090-4E1D-8450-EDAA7CA94585}"/>
              </a:ext>
            </a:extLst>
          </p:cNvPr>
          <p:cNvSpPr>
            <a:spLocks noGrp="1"/>
          </p:cNvSpPr>
          <p:nvPr>
            <p:ph type="sldNum" sz="quarter" idx="12"/>
          </p:nvPr>
        </p:nvSpPr>
        <p:spPr/>
        <p:txBody>
          <a:bodyPr/>
          <a:lstStyle/>
          <a:p>
            <a:fld id="{330EA680-D336-4FF7-8B7A-9848BB0A1C32}" type="slidenum">
              <a:rPr lang="en-US" smtClean="0"/>
              <a:t>67</a:t>
            </a:fld>
            <a:endParaRPr lang="en-US"/>
          </a:p>
        </p:txBody>
      </p:sp>
    </p:spTree>
    <p:extLst>
      <p:ext uri="{BB962C8B-B14F-4D97-AF65-F5344CB8AC3E}">
        <p14:creationId xmlns:p14="http://schemas.microsoft.com/office/powerpoint/2010/main" val="3542142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AA6EB-3561-4B0C-A442-BCFCC037F0CF}"/>
              </a:ext>
            </a:extLst>
          </p:cNvPr>
          <p:cNvSpPr>
            <a:spLocks noGrp="1"/>
          </p:cNvSpPr>
          <p:nvPr>
            <p:ph type="ctrTitle"/>
          </p:nvPr>
        </p:nvSpPr>
        <p:spPr>
          <a:xfrm>
            <a:off x="680355" y="2046986"/>
            <a:ext cx="10831289" cy="2764028"/>
          </a:xfrm>
        </p:spPr>
        <p:txBody>
          <a:bodyPr anchor="ctr">
            <a:normAutofit/>
          </a:bodyPr>
          <a:lstStyle/>
          <a:p>
            <a:r>
              <a:rPr lang="vi-VN" sz="7200" dirty="0"/>
              <a:t>Một số tình huống lâm sàng</a:t>
            </a:r>
            <a:endParaRPr lang="en-US" sz="7200" dirty="0"/>
          </a:p>
        </p:txBody>
      </p:sp>
      <p:sp>
        <p:nvSpPr>
          <p:cNvPr id="3" name="Subtitle 2">
            <a:extLst>
              <a:ext uri="{FF2B5EF4-FFF2-40B4-BE49-F238E27FC236}">
                <a16:creationId xmlns:a16="http://schemas.microsoft.com/office/drawing/2014/main" id="{88F1AA72-AECB-4D1A-9AF6-032E419D1B2F}"/>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D47D1E8B-BF6C-4375-BD23-67DBAD768EDB}"/>
              </a:ext>
            </a:extLst>
          </p:cNvPr>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2663576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1C109-A210-42B1-9344-C5E959E758E8}"/>
              </a:ext>
            </a:extLst>
          </p:cNvPr>
          <p:cNvSpPr>
            <a:spLocks noGrp="1"/>
          </p:cNvSpPr>
          <p:nvPr>
            <p:ph type="title"/>
          </p:nvPr>
        </p:nvSpPr>
        <p:spPr>
          <a:xfrm>
            <a:off x="7531610" y="365125"/>
            <a:ext cx="3822189" cy="1899912"/>
          </a:xfrm>
        </p:spPr>
        <p:txBody>
          <a:bodyPr>
            <a:normAutofit/>
          </a:bodyPr>
          <a:lstStyle/>
          <a:p>
            <a:r>
              <a:rPr lang="vi-VN" sz="4000" b="1">
                <a:latin typeface="Calibri Light (head)"/>
                <a:cs typeface="Calibri Light" panose="020F0302020204030204" pitchFamily="34" charset="0"/>
              </a:rPr>
              <a:t>Tình huống 1</a:t>
            </a:r>
            <a:r>
              <a:rPr lang="vi-VN" sz="4000">
                <a:latin typeface="Calibri Light (head)"/>
                <a:cs typeface="Calibri Light" panose="020F0302020204030204" pitchFamily="34" charset="0"/>
              </a:rPr>
              <a:t>: Chấn thương sọ não sau tai nạn</a:t>
            </a:r>
            <a:endParaRPr lang="en-US" sz="4000">
              <a:latin typeface="Calibri Light (head)"/>
              <a:cs typeface="Calibri Light" panose="020F0302020204030204" pitchFamily="34" charset="0"/>
            </a:endParaRPr>
          </a:p>
        </p:txBody>
      </p:sp>
      <p:pic>
        <p:nvPicPr>
          <p:cNvPr id="10" name="Picture 9">
            <a:extLst>
              <a:ext uri="{FF2B5EF4-FFF2-40B4-BE49-F238E27FC236}">
                <a16:creationId xmlns:a16="http://schemas.microsoft.com/office/drawing/2014/main" id="{2615F105-7147-466E-8A8E-52B23F4457D8}"/>
              </a:ext>
            </a:extLst>
          </p:cNvPr>
          <p:cNvPicPr>
            <a:picLocks noChangeAspect="1"/>
          </p:cNvPicPr>
          <p:nvPr/>
        </p:nvPicPr>
        <p:blipFill rotWithShape="1">
          <a:blip r:embed="rId3"/>
          <a:srcRect t="1" r="-2" b="685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E5C56F57-3362-4F5B-82D0-33AD181663A5}"/>
              </a:ext>
            </a:extLst>
          </p:cNvPr>
          <p:cNvSpPr>
            <a:spLocks noGrp="1"/>
          </p:cNvSpPr>
          <p:nvPr>
            <p:ph idx="1"/>
          </p:nvPr>
        </p:nvSpPr>
        <p:spPr>
          <a:xfrm>
            <a:off x="7531610" y="2434201"/>
            <a:ext cx="3822189" cy="3742762"/>
          </a:xfrm>
        </p:spPr>
        <p:txBody>
          <a:bodyPr>
            <a:normAutofit/>
          </a:bodyPr>
          <a:lstStyle/>
          <a:p>
            <a:r>
              <a:rPr lang="vi-VN" sz="2000"/>
              <a:t>Bệnh nhân nam 18 tuổi nhập viện tại khoa cấp cứu sau tai nạn xe máy. Bệnh nhân tỉnh táo và định hướng đầy đủ, nhưng những người chứng kiến cho biết bệnh nhân có khoảng thời gian bất tỉnh sau tai nạn. Phim sọ cho thấy hình ảnh vỡ xương thái dương trái. Sau chụp XQ bệnh nhân đột ngột bất tỉnh và giãn đồng tử (T).</a:t>
            </a:r>
            <a:endParaRPr lang="en-US" sz="2000"/>
          </a:p>
        </p:txBody>
      </p:sp>
      <p:sp>
        <p:nvSpPr>
          <p:cNvPr id="5" name="Slide Number Placeholder 4">
            <a:extLst>
              <a:ext uri="{FF2B5EF4-FFF2-40B4-BE49-F238E27FC236}">
                <a16:creationId xmlns:a16="http://schemas.microsoft.com/office/drawing/2014/main" id="{9873A83E-AEA6-4067-AC3F-3ACCA1A04641}"/>
              </a:ext>
            </a:extLst>
          </p:cNvPr>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1902790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8696B3F-905E-4017-BC0D-65985CFA47C1}"/>
              </a:ext>
            </a:extLst>
          </p:cNvPr>
          <p:cNvPicPr>
            <a:picLocks noGrp="1" noChangeAspect="1"/>
          </p:cNvPicPr>
          <p:nvPr>
            <p:ph idx="1"/>
          </p:nvPr>
        </p:nvPicPr>
        <p:blipFill rotWithShape="1">
          <a:blip r:embed="rId2"/>
          <a:srcRect l="27469" t="18388" r="21688" b="10537"/>
          <a:stretch/>
        </p:blipFill>
        <p:spPr>
          <a:xfrm>
            <a:off x="5889298" y="1868758"/>
            <a:ext cx="6301807" cy="4950450"/>
          </a:xfrm>
        </p:spPr>
      </p:pic>
      <p:pic>
        <p:nvPicPr>
          <p:cNvPr id="5" name="Picture 5" descr="Chart&#10;&#10;Description automatically generated">
            <a:extLst>
              <a:ext uri="{FF2B5EF4-FFF2-40B4-BE49-F238E27FC236}">
                <a16:creationId xmlns:a16="http://schemas.microsoft.com/office/drawing/2014/main" id="{62244FA7-4489-407F-8412-BCFF8EE89910}"/>
              </a:ext>
            </a:extLst>
          </p:cNvPr>
          <p:cNvPicPr>
            <a:picLocks noChangeAspect="1"/>
          </p:cNvPicPr>
          <p:nvPr/>
        </p:nvPicPr>
        <p:blipFill>
          <a:blip r:embed="rId3"/>
          <a:stretch>
            <a:fillRect/>
          </a:stretch>
        </p:blipFill>
        <p:spPr>
          <a:xfrm>
            <a:off x="-5751" y="2154902"/>
            <a:ext cx="5906218" cy="4374120"/>
          </a:xfrm>
          <a:prstGeom prst="rect">
            <a:avLst/>
          </a:prstGeom>
        </p:spPr>
      </p:pic>
      <p:sp>
        <p:nvSpPr>
          <p:cNvPr id="7" name="Title 9">
            <a:extLst>
              <a:ext uri="{FF2B5EF4-FFF2-40B4-BE49-F238E27FC236}">
                <a16:creationId xmlns:a16="http://schemas.microsoft.com/office/drawing/2014/main" id="{BD290F32-D846-4AC1-8297-EB6C86727130}"/>
              </a:ext>
            </a:extLst>
          </p:cNvPr>
          <p:cNvSpPr>
            <a:spLocks noGrp="1"/>
          </p:cNvSpPr>
          <p:nvPr>
            <p:ph type="title"/>
          </p:nvPr>
        </p:nvSpPr>
        <p:spPr>
          <a:xfrm>
            <a:off x="838200" y="365125"/>
            <a:ext cx="10515600" cy="1325563"/>
          </a:xfrm>
        </p:spPr>
        <p:txBody>
          <a:bodyPr/>
          <a:lstStyle/>
          <a:p>
            <a:r>
              <a:rPr lang="en-US" dirty="0">
                <a:cs typeface="Calibri Light"/>
              </a:rPr>
              <a:t>I. </a:t>
            </a:r>
            <a:r>
              <a:rPr lang="en-US" dirty="0" err="1">
                <a:cs typeface="Calibri Light"/>
              </a:rPr>
              <a:t>Giải</a:t>
            </a:r>
            <a:r>
              <a:rPr lang="en-US" dirty="0">
                <a:cs typeface="Calibri Light"/>
              </a:rPr>
              <a:t> </a:t>
            </a:r>
            <a:r>
              <a:rPr lang="en-US" dirty="0" err="1">
                <a:cs typeface="Calibri Light"/>
              </a:rPr>
              <a:t>Phẫu</a:t>
            </a:r>
          </a:p>
        </p:txBody>
      </p:sp>
      <p:sp>
        <p:nvSpPr>
          <p:cNvPr id="6" name="Slide Number Placeholder 5">
            <a:extLst>
              <a:ext uri="{FF2B5EF4-FFF2-40B4-BE49-F238E27FC236}">
                <a16:creationId xmlns:a16="http://schemas.microsoft.com/office/drawing/2014/main" id="{1EFF28DC-3E92-48D7-8C50-3E5E846FF65D}"/>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3071228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5A5AC-AE99-4F2D-8AAB-DB070C3E7A58}"/>
              </a:ext>
            </a:extLst>
          </p:cNvPr>
          <p:cNvSpPr>
            <a:spLocks noGrp="1"/>
          </p:cNvSpPr>
          <p:nvPr>
            <p:ph type="title"/>
          </p:nvPr>
        </p:nvSpPr>
        <p:spPr>
          <a:xfrm>
            <a:off x="337497" y="304442"/>
            <a:ext cx="3458401" cy="3736540"/>
          </a:xfrm>
        </p:spPr>
        <p:txBody>
          <a:bodyPr vert="horz" lIns="91440" tIns="45720" rIns="91440" bIns="45720" rtlCol="0" anchor="b">
            <a:normAutofit/>
          </a:bodyPr>
          <a:lstStyle/>
          <a:p>
            <a:r>
              <a:rPr lang="en-US" sz="4600" b="1"/>
              <a:t>Tình huống 2</a:t>
            </a:r>
            <a:r>
              <a:rPr lang="en-US" sz="4600"/>
              <a:t>:</a:t>
            </a:r>
            <a:br>
              <a:rPr lang="en-US" sz="4600"/>
            </a:br>
            <a:r>
              <a:rPr lang="en-US" sz="4600"/>
              <a:t>Dập não</a:t>
            </a:r>
          </a:p>
        </p:txBody>
      </p:sp>
      <p:sp>
        <p:nvSpPr>
          <p:cNvPr id="3" name="Content Placeholder 2">
            <a:extLst>
              <a:ext uri="{FF2B5EF4-FFF2-40B4-BE49-F238E27FC236}">
                <a16:creationId xmlns:a16="http://schemas.microsoft.com/office/drawing/2014/main" id="{D00E3BE5-8B29-4306-BF49-B5A8D0F2D783}"/>
              </a:ext>
            </a:extLst>
          </p:cNvPr>
          <p:cNvSpPr>
            <a:spLocks noGrp="1"/>
          </p:cNvSpPr>
          <p:nvPr>
            <p:ph idx="1"/>
          </p:nvPr>
        </p:nvSpPr>
        <p:spPr>
          <a:xfrm>
            <a:off x="337497" y="4685288"/>
            <a:ext cx="3124151" cy="1035781"/>
          </a:xfrm>
        </p:spPr>
        <p:txBody>
          <a:bodyPr vert="horz" lIns="91440" tIns="45720" rIns="91440" bIns="45720" rtlCol="0">
            <a:normAutofit/>
          </a:bodyPr>
          <a:lstStyle/>
          <a:p>
            <a:pPr marL="0" indent="0">
              <a:buNone/>
            </a:pPr>
            <a:r>
              <a:rPr lang="en-US" sz="1800"/>
              <a:t>Bé trai 6 tuổi, nhập viện vì chấn thương đập đầu vùng trán</a:t>
            </a:r>
          </a:p>
        </p:txBody>
      </p:sp>
      <p:grpSp>
        <p:nvGrpSpPr>
          <p:cNvPr id="14" name="Group 1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5" name="Straight Connector 1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EE968D0-4836-4230-95A4-1E06B3F33835}"/>
              </a:ext>
            </a:extLst>
          </p:cNvPr>
          <p:cNvPicPr>
            <a:picLocks noChangeAspect="1"/>
          </p:cNvPicPr>
          <p:nvPr/>
        </p:nvPicPr>
        <p:blipFill>
          <a:blip r:embed="rId3"/>
          <a:stretch>
            <a:fillRect/>
          </a:stretch>
        </p:blipFill>
        <p:spPr>
          <a:xfrm>
            <a:off x="4125081" y="1517576"/>
            <a:ext cx="3383280" cy="3957052"/>
          </a:xfrm>
          <a:prstGeom prst="rect">
            <a:avLst/>
          </a:prstGeom>
        </p:spPr>
      </p:pic>
      <p:pic>
        <p:nvPicPr>
          <p:cNvPr id="5" name="Picture 4">
            <a:extLst>
              <a:ext uri="{FF2B5EF4-FFF2-40B4-BE49-F238E27FC236}">
                <a16:creationId xmlns:a16="http://schemas.microsoft.com/office/drawing/2014/main" id="{FCAB10EE-25BF-4B4B-9F93-1403251307B1}"/>
              </a:ext>
            </a:extLst>
          </p:cNvPr>
          <p:cNvPicPr>
            <a:picLocks noChangeAspect="1"/>
          </p:cNvPicPr>
          <p:nvPr/>
        </p:nvPicPr>
        <p:blipFill>
          <a:blip r:embed="rId4"/>
          <a:stretch>
            <a:fillRect/>
          </a:stretch>
        </p:blipFill>
        <p:spPr>
          <a:xfrm>
            <a:off x="7812357" y="1595383"/>
            <a:ext cx="3383280" cy="3801438"/>
          </a:xfrm>
          <a:prstGeom prst="rect">
            <a:avLst/>
          </a:prstGeom>
        </p:spPr>
      </p:pic>
      <p:sp>
        <p:nvSpPr>
          <p:cNvPr id="6" name="Slide Number Placeholder 5">
            <a:extLst>
              <a:ext uri="{FF2B5EF4-FFF2-40B4-BE49-F238E27FC236}">
                <a16:creationId xmlns:a16="http://schemas.microsoft.com/office/drawing/2014/main" id="{48550F5B-AED9-4A31-BC21-54F0517AD516}"/>
              </a:ext>
            </a:extLst>
          </p:cNvPr>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1110659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062723-6941-4ABE-8146-AC6FA530B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917859B3-4C91-478D-929D-BB6433F90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CE85F9-5E52-4323-BB37-BFEB298C1672}"/>
              </a:ext>
            </a:extLst>
          </p:cNvPr>
          <p:cNvSpPr>
            <a:spLocks noGrp="1"/>
          </p:cNvSpPr>
          <p:nvPr>
            <p:ph type="title"/>
          </p:nvPr>
        </p:nvSpPr>
        <p:spPr>
          <a:xfrm>
            <a:off x="838200" y="4440602"/>
            <a:ext cx="3093720" cy="1645920"/>
          </a:xfrm>
        </p:spPr>
        <p:txBody>
          <a:bodyPr>
            <a:normAutofit/>
          </a:bodyPr>
          <a:lstStyle/>
          <a:p>
            <a:r>
              <a:rPr lang="vi-VN" sz="2600"/>
              <a:t>Phù não không do CTSN</a:t>
            </a:r>
            <a:endParaRPr lang="en-US" sz="2600"/>
          </a:p>
        </p:txBody>
      </p:sp>
      <p:pic>
        <p:nvPicPr>
          <p:cNvPr id="7" name="Picture 6">
            <a:extLst>
              <a:ext uri="{FF2B5EF4-FFF2-40B4-BE49-F238E27FC236}">
                <a16:creationId xmlns:a16="http://schemas.microsoft.com/office/drawing/2014/main" id="{868F22A0-7B03-43E7-9266-F7D4C55C695A}"/>
              </a:ext>
            </a:extLst>
          </p:cNvPr>
          <p:cNvPicPr>
            <a:picLocks noChangeAspect="1"/>
          </p:cNvPicPr>
          <p:nvPr/>
        </p:nvPicPr>
        <p:blipFill rotWithShape="1">
          <a:blip r:embed="rId3"/>
          <a:srcRect l="3704" r="5543" b="3"/>
          <a:stretch/>
        </p:blipFill>
        <p:spPr>
          <a:xfrm>
            <a:off x="20" y="-13"/>
            <a:ext cx="2926060" cy="4005072"/>
          </a:xfrm>
          <a:prstGeom prst="rect">
            <a:avLst/>
          </a:prstGeom>
        </p:spPr>
      </p:pic>
      <p:pic>
        <p:nvPicPr>
          <p:cNvPr id="11" name="Picture 10">
            <a:extLst>
              <a:ext uri="{FF2B5EF4-FFF2-40B4-BE49-F238E27FC236}">
                <a16:creationId xmlns:a16="http://schemas.microsoft.com/office/drawing/2014/main" id="{73684BB7-1791-4D53-A6CE-4AD964D9B8E3}"/>
              </a:ext>
            </a:extLst>
          </p:cNvPr>
          <p:cNvPicPr>
            <a:picLocks noChangeAspect="1"/>
          </p:cNvPicPr>
          <p:nvPr/>
        </p:nvPicPr>
        <p:blipFill rotWithShape="1">
          <a:blip r:embed="rId4"/>
          <a:srcRect l="7967" r="6319" b="3"/>
          <a:stretch/>
        </p:blipFill>
        <p:spPr>
          <a:xfrm>
            <a:off x="3077487" y="8"/>
            <a:ext cx="2935224" cy="4005067"/>
          </a:xfrm>
          <a:prstGeom prst="rect">
            <a:avLst/>
          </a:prstGeom>
        </p:spPr>
      </p:pic>
      <p:pic>
        <p:nvPicPr>
          <p:cNvPr id="5" name="Picture 4">
            <a:extLst>
              <a:ext uri="{FF2B5EF4-FFF2-40B4-BE49-F238E27FC236}">
                <a16:creationId xmlns:a16="http://schemas.microsoft.com/office/drawing/2014/main" id="{441AB5D5-7607-4383-856F-F0E719D8701C}"/>
              </a:ext>
            </a:extLst>
          </p:cNvPr>
          <p:cNvPicPr>
            <a:picLocks noChangeAspect="1"/>
          </p:cNvPicPr>
          <p:nvPr/>
        </p:nvPicPr>
        <p:blipFill rotWithShape="1">
          <a:blip r:embed="rId5"/>
          <a:srcRect l="3208" r="7691" b="3"/>
          <a:stretch/>
        </p:blipFill>
        <p:spPr>
          <a:xfrm>
            <a:off x="6174474" y="13"/>
            <a:ext cx="2935224" cy="4005071"/>
          </a:xfrm>
          <a:prstGeom prst="rect">
            <a:avLst/>
          </a:prstGeom>
        </p:spPr>
      </p:pic>
      <p:pic>
        <p:nvPicPr>
          <p:cNvPr id="9" name="Picture 8">
            <a:extLst>
              <a:ext uri="{FF2B5EF4-FFF2-40B4-BE49-F238E27FC236}">
                <a16:creationId xmlns:a16="http://schemas.microsoft.com/office/drawing/2014/main" id="{D719635C-B206-40B0-A6F6-B90ACD8BD123}"/>
              </a:ext>
            </a:extLst>
          </p:cNvPr>
          <p:cNvPicPr>
            <a:picLocks noChangeAspect="1"/>
          </p:cNvPicPr>
          <p:nvPr/>
        </p:nvPicPr>
        <p:blipFill rotWithShape="1">
          <a:blip r:embed="rId6"/>
          <a:srcRect l="4137" r="15108" b="3"/>
          <a:stretch/>
        </p:blipFill>
        <p:spPr>
          <a:xfrm>
            <a:off x="9256776" y="-9"/>
            <a:ext cx="2935224" cy="4005072"/>
          </a:xfrm>
          <a:prstGeom prst="rect">
            <a:avLst/>
          </a:prstGeom>
        </p:spPr>
      </p:pic>
      <p:sp>
        <p:nvSpPr>
          <p:cNvPr id="20" name="Rectangle 19">
            <a:extLst>
              <a:ext uri="{FF2B5EF4-FFF2-40B4-BE49-F238E27FC236}">
                <a16:creationId xmlns:a16="http://schemas.microsoft.com/office/drawing/2014/main" id="{6283FBD2-A663-469F-855C-06D86E3C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A1279FC-7441-4E55-B082-2774E6316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11220"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568041E-97B4-47FD-B171-0D5787139C01}"/>
              </a:ext>
            </a:extLst>
          </p:cNvPr>
          <p:cNvSpPr>
            <a:spLocks noGrp="1"/>
          </p:cNvSpPr>
          <p:nvPr>
            <p:ph idx="1"/>
          </p:nvPr>
        </p:nvSpPr>
        <p:spPr>
          <a:xfrm>
            <a:off x="4380266" y="4440602"/>
            <a:ext cx="7104188" cy="1645920"/>
          </a:xfrm>
        </p:spPr>
        <p:txBody>
          <a:bodyPr anchor="ctr">
            <a:normAutofit/>
          </a:bodyPr>
          <a:lstStyle/>
          <a:p>
            <a:pPr marL="0" indent="0">
              <a:buNone/>
            </a:pPr>
            <a:r>
              <a:rPr lang="vi-VN" sz="1800"/>
              <a:t>Nam, 70 tuổi</a:t>
            </a:r>
          </a:p>
          <a:p>
            <a:pPr marL="0" indent="0">
              <a:buNone/>
            </a:pPr>
            <a:r>
              <a:rPr lang="vi-VN" sz="1800"/>
              <a:t>Ngừng hô hấp – Tuần hoàn</a:t>
            </a:r>
            <a:endParaRPr lang="en-US" sz="1800"/>
          </a:p>
        </p:txBody>
      </p:sp>
      <p:sp>
        <p:nvSpPr>
          <p:cNvPr id="6" name="Slide Number Placeholder 5">
            <a:extLst>
              <a:ext uri="{FF2B5EF4-FFF2-40B4-BE49-F238E27FC236}">
                <a16:creationId xmlns:a16="http://schemas.microsoft.com/office/drawing/2014/main" id="{87828E05-9B9F-498B-B5A0-4571E91638CE}"/>
              </a:ext>
            </a:extLst>
          </p:cNvPr>
          <p:cNvSpPr>
            <a:spLocks noGrp="1"/>
          </p:cNvSpPr>
          <p:nvPr>
            <p:ph type="sldNum" sz="quarter" idx="12"/>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2289634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1A784BF-09DB-448D-99FC-B49DFC660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917859B3-4C91-478D-929D-BB6433F90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03A054-848A-41D6-8C7B-FD3FA9AF03DB}"/>
              </a:ext>
            </a:extLst>
          </p:cNvPr>
          <p:cNvSpPr>
            <a:spLocks noGrp="1"/>
          </p:cNvSpPr>
          <p:nvPr>
            <p:ph type="title"/>
          </p:nvPr>
        </p:nvSpPr>
        <p:spPr>
          <a:xfrm>
            <a:off x="838200" y="4435052"/>
            <a:ext cx="3093720" cy="1645920"/>
          </a:xfrm>
        </p:spPr>
        <p:txBody>
          <a:bodyPr>
            <a:normAutofit/>
          </a:bodyPr>
          <a:lstStyle/>
          <a:p>
            <a:r>
              <a:rPr lang="vi-VN" sz="2600" dirty="0"/>
              <a:t>Phù não không do CTSN</a:t>
            </a:r>
            <a:endParaRPr lang="en-US" sz="2600" dirty="0"/>
          </a:p>
        </p:txBody>
      </p:sp>
      <p:pic>
        <p:nvPicPr>
          <p:cNvPr id="12" name="Picture 11" descr="A close up of a skull&#10;&#10;Description automatically generated with low confidence">
            <a:extLst>
              <a:ext uri="{FF2B5EF4-FFF2-40B4-BE49-F238E27FC236}">
                <a16:creationId xmlns:a16="http://schemas.microsoft.com/office/drawing/2014/main" id="{C62FAD47-6E01-46AD-A843-675B98FAFDE1}"/>
              </a:ext>
            </a:extLst>
          </p:cNvPr>
          <p:cNvPicPr>
            <a:picLocks noChangeAspect="1"/>
          </p:cNvPicPr>
          <p:nvPr/>
        </p:nvPicPr>
        <p:blipFill rotWithShape="1">
          <a:blip r:embed="rId3"/>
          <a:srcRect t="13769" r="-1" b="18588"/>
          <a:stretch/>
        </p:blipFill>
        <p:spPr>
          <a:xfrm>
            <a:off x="20" y="-6"/>
            <a:ext cx="3931900" cy="4005072"/>
          </a:xfrm>
          <a:prstGeom prst="rect">
            <a:avLst/>
          </a:prstGeom>
        </p:spPr>
      </p:pic>
      <p:pic>
        <p:nvPicPr>
          <p:cNvPr id="8" name="Picture 7" descr="A close-up of a brain&#10;&#10;Description automatically generated with medium confidence">
            <a:extLst>
              <a:ext uri="{FF2B5EF4-FFF2-40B4-BE49-F238E27FC236}">
                <a16:creationId xmlns:a16="http://schemas.microsoft.com/office/drawing/2014/main" id="{2AD79DC1-C0A7-45E5-94B3-42A0F220D6B8}"/>
              </a:ext>
            </a:extLst>
          </p:cNvPr>
          <p:cNvPicPr>
            <a:picLocks noChangeAspect="1"/>
          </p:cNvPicPr>
          <p:nvPr/>
        </p:nvPicPr>
        <p:blipFill rotWithShape="1">
          <a:blip r:embed="rId4"/>
          <a:srcRect t="16238" r="2" b="11085"/>
          <a:stretch/>
        </p:blipFill>
        <p:spPr>
          <a:xfrm>
            <a:off x="4130040" y="6"/>
            <a:ext cx="3931920" cy="4005071"/>
          </a:xfrm>
          <a:prstGeom prst="rect">
            <a:avLst/>
          </a:prstGeom>
        </p:spPr>
      </p:pic>
      <p:pic>
        <p:nvPicPr>
          <p:cNvPr id="10" name="Picture 9">
            <a:extLst>
              <a:ext uri="{FF2B5EF4-FFF2-40B4-BE49-F238E27FC236}">
                <a16:creationId xmlns:a16="http://schemas.microsoft.com/office/drawing/2014/main" id="{722C2EA4-739B-4D44-804A-14EB9123457B}"/>
              </a:ext>
            </a:extLst>
          </p:cNvPr>
          <p:cNvPicPr>
            <a:picLocks noChangeAspect="1"/>
          </p:cNvPicPr>
          <p:nvPr/>
        </p:nvPicPr>
        <p:blipFill rotWithShape="1">
          <a:blip r:embed="rId5"/>
          <a:srcRect t="1031"/>
          <a:stretch/>
        </p:blipFill>
        <p:spPr>
          <a:xfrm>
            <a:off x="8260080" y="-1"/>
            <a:ext cx="3931920" cy="4005072"/>
          </a:xfrm>
          <a:prstGeom prst="rect">
            <a:avLst/>
          </a:prstGeom>
        </p:spPr>
      </p:pic>
      <p:sp>
        <p:nvSpPr>
          <p:cNvPr id="21" name="Rectangle 20">
            <a:extLst>
              <a:ext uri="{FF2B5EF4-FFF2-40B4-BE49-F238E27FC236}">
                <a16:creationId xmlns:a16="http://schemas.microsoft.com/office/drawing/2014/main" id="{6283FBD2-A663-469F-855C-06D86E3C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A1279FC-7441-4E55-B082-2774E6316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520"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615379E-2F30-4240-A814-4B6E6355BE4E}"/>
              </a:ext>
            </a:extLst>
          </p:cNvPr>
          <p:cNvSpPr>
            <a:spLocks noGrp="1"/>
          </p:cNvSpPr>
          <p:nvPr>
            <p:ph idx="1"/>
          </p:nvPr>
        </p:nvSpPr>
        <p:spPr>
          <a:xfrm>
            <a:off x="4380266" y="4435052"/>
            <a:ext cx="7104188" cy="1645920"/>
          </a:xfrm>
        </p:spPr>
        <p:txBody>
          <a:bodyPr anchor="ctr">
            <a:normAutofit/>
          </a:bodyPr>
          <a:lstStyle/>
          <a:p>
            <a:pPr marL="0" indent="0">
              <a:buNone/>
            </a:pPr>
            <a:r>
              <a:rPr lang="vi-VN" sz="1800"/>
              <a:t>DWI</a:t>
            </a:r>
            <a:endParaRPr lang="en-US" sz="1800"/>
          </a:p>
        </p:txBody>
      </p:sp>
      <p:sp>
        <p:nvSpPr>
          <p:cNvPr id="4" name="AutoShape 4">
            <a:extLst>
              <a:ext uri="{FF2B5EF4-FFF2-40B4-BE49-F238E27FC236}">
                <a16:creationId xmlns:a16="http://schemas.microsoft.com/office/drawing/2014/main" id="{B184C345-C548-4FFC-9D1C-A65A85BE89AF}"/>
              </a:ext>
            </a:extLst>
          </p:cNvPr>
          <p:cNvSpPr>
            <a:spLocks noChangeAspect="1" noChangeArrowheads="1"/>
          </p:cNvSpPr>
          <p:nvPr/>
        </p:nvSpPr>
        <p:spPr bwMode="auto">
          <a:xfrm>
            <a:off x="5981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 name="AutoShape 6">
            <a:extLst>
              <a:ext uri="{FF2B5EF4-FFF2-40B4-BE49-F238E27FC236}">
                <a16:creationId xmlns:a16="http://schemas.microsoft.com/office/drawing/2014/main" id="{ED626E70-5450-41EF-9512-04EA82947522}"/>
              </a:ext>
            </a:extLst>
          </p:cNvPr>
          <p:cNvSpPr>
            <a:spLocks noChangeAspect="1" noChangeArrowheads="1"/>
          </p:cNvSpPr>
          <p:nvPr/>
        </p:nvSpPr>
        <p:spPr bwMode="auto">
          <a:xfrm>
            <a:off x="6096000" y="34290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 name="AutoShape 8">
            <a:extLst>
              <a:ext uri="{FF2B5EF4-FFF2-40B4-BE49-F238E27FC236}">
                <a16:creationId xmlns:a16="http://schemas.microsoft.com/office/drawing/2014/main" id="{548DDB9B-4063-4008-84E7-0E075D82A2D3}"/>
              </a:ext>
            </a:extLst>
          </p:cNvPr>
          <p:cNvSpPr>
            <a:spLocks noChangeAspect="1" noChangeArrowheads="1"/>
          </p:cNvSpPr>
          <p:nvPr/>
        </p:nvSpPr>
        <p:spPr bwMode="auto">
          <a:xfrm>
            <a:off x="6210300" y="35433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9" name="Slide Number Placeholder 8">
            <a:extLst>
              <a:ext uri="{FF2B5EF4-FFF2-40B4-BE49-F238E27FC236}">
                <a16:creationId xmlns:a16="http://schemas.microsoft.com/office/drawing/2014/main" id="{FD0B6471-EB10-459B-9B7E-81710041DF0B}"/>
              </a:ext>
            </a:extLst>
          </p:cNvPr>
          <p:cNvSpPr>
            <a:spLocks noGrp="1"/>
          </p:cNvSpPr>
          <p:nvPr>
            <p:ph type="sldNum" sz="quarter" idx="12"/>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14199085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1A784BF-09DB-448D-99FC-B49DFC660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17859B3-4C91-478D-929D-BB6433F90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9F40E3-98C0-4483-9CF6-82AE57258775}"/>
              </a:ext>
            </a:extLst>
          </p:cNvPr>
          <p:cNvSpPr>
            <a:spLocks noGrp="1"/>
          </p:cNvSpPr>
          <p:nvPr>
            <p:ph type="title"/>
          </p:nvPr>
        </p:nvSpPr>
        <p:spPr>
          <a:xfrm>
            <a:off x="838200" y="4435052"/>
            <a:ext cx="3093720" cy="1645920"/>
          </a:xfrm>
        </p:spPr>
        <p:txBody>
          <a:bodyPr vert="horz" lIns="68580" tIns="34290" rIns="68580" bIns="34290" rtlCol="0">
            <a:normAutofit/>
          </a:bodyPr>
          <a:lstStyle/>
          <a:p>
            <a:r>
              <a:rPr lang="en-US" sz="2600" dirty="0"/>
              <a:t>Case 3: CTSN </a:t>
            </a:r>
            <a:r>
              <a:rPr lang="en-US" sz="2600" dirty="0" err="1"/>
              <a:t>nặng</a:t>
            </a:r>
            <a:endParaRPr lang="en-US" sz="2600" dirty="0"/>
          </a:p>
        </p:txBody>
      </p:sp>
      <p:pic>
        <p:nvPicPr>
          <p:cNvPr id="5" name="Picture 4">
            <a:extLst>
              <a:ext uri="{FF2B5EF4-FFF2-40B4-BE49-F238E27FC236}">
                <a16:creationId xmlns:a16="http://schemas.microsoft.com/office/drawing/2014/main" id="{4D78EE41-75DB-432D-B92E-D5EC56F4B84D}"/>
              </a:ext>
            </a:extLst>
          </p:cNvPr>
          <p:cNvPicPr>
            <a:picLocks noChangeAspect="1"/>
          </p:cNvPicPr>
          <p:nvPr/>
        </p:nvPicPr>
        <p:blipFill rotWithShape="1">
          <a:blip r:embed="rId3"/>
          <a:srcRect t="8861" r="-4" b="4298"/>
          <a:stretch/>
        </p:blipFill>
        <p:spPr>
          <a:xfrm>
            <a:off x="20" y="-6"/>
            <a:ext cx="3931900" cy="4005072"/>
          </a:xfrm>
          <a:prstGeom prst="rect">
            <a:avLst/>
          </a:prstGeom>
        </p:spPr>
      </p:pic>
      <p:pic>
        <p:nvPicPr>
          <p:cNvPr id="7" name="Picture 6" descr="A close-up of a brain&#10;&#10;Description automatically generated with low confidence">
            <a:extLst>
              <a:ext uri="{FF2B5EF4-FFF2-40B4-BE49-F238E27FC236}">
                <a16:creationId xmlns:a16="http://schemas.microsoft.com/office/drawing/2014/main" id="{30238369-9372-4468-97FB-24CFFFA34B58}"/>
              </a:ext>
            </a:extLst>
          </p:cNvPr>
          <p:cNvPicPr>
            <a:picLocks noChangeAspect="1"/>
          </p:cNvPicPr>
          <p:nvPr/>
        </p:nvPicPr>
        <p:blipFill rotWithShape="1">
          <a:blip r:embed="rId4"/>
          <a:srcRect t="13266" r="-2" b="5244"/>
          <a:stretch/>
        </p:blipFill>
        <p:spPr>
          <a:xfrm>
            <a:off x="4130040" y="6"/>
            <a:ext cx="3931920" cy="4005071"/>
          </a:xfrm>
          <a:prstGeom prst="rect">
            <a:avLst/>
          </a:prstGeom>
        </p:spPr>
      </p:pic>
      <p:pic>
        <p:nvPicPr>
          <p:cNvPr id="9" name="Picture 8" descr="A close up of a logo&#10;&#10;Description automatically generated with low confidence">
            <a:extLst>
              <a:ext uri="{FF2B5EF4-FFF2-40B4-BE49-F238E27FC236}">
                <a16:creationId xmlns:a16="http://schemas.microsoft.com/office/drawing/2014/main" id="{AF56AF6D-4792-40D8-9EFA-603E376F5B45}"/>
              </a:ext>
            </a:extLst>
          </p:cNvPr>
          <p:cNvPicPr>
            <a:picLocks noChangeAspect="1"/>
          </p:cNvPicPr>
          <p:nvPr/>
        </p:nvPicPr>
        <p:blipFill rotWithShape="1">
          <a:blip r:embed="rId5"/>
          <a:srcRect t="8061" r="-2" b="6884"/>
          <a:stretch/>
        </p:blipFill>
        <p:spPr>
          <a:xfrm>
            <a:off x="8260080" y="-1"/>
            <a:ext cx="3931920" cy="4005072"/>
          </a:xfrm>
          <a:prstGeom prst="rect">
            <a:avLst/>
          </a:prstGeom>
        </p:spPr>
      </p:pic>
      <p:sp>
        <p:nvSpPr>
          <p:cNvPr id="18" name="Rectangle 17">
            <a:extLst>
              <a:ext uri="{FF2B5EF4-FFF2-40B4-BE49-F238E27FC236}">
                <a16:creationId xmlns:a16="http://schemas.microsoft.com/office/drawing/2014/main" id="{6283FBD2-A663-469F-855C-06D86E3C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A1279FC-7441-4E55-B082-2774E6316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520"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A11C21-B540-4C84-9CCB-412BE2E3D596}"/>
              </a:ext>
            </a:extLst>
          </p:cNvPr>
          <p:cNvSpPr>
            <a:spLocks noGrp="1"/>
          </p:cNvSpPr>
          <p:nvPr>
            <p:ph idx="1"/>
          </p:nvPr>
        </p:nvSpPr>
        <p:spPr>
          <a:xfrm>
            <a:off x="4380266" y="4435052"/>
            <a:ext cx="7104188" cy="1645920"/>
          </a:xfrm>
        </p:spPr>
        <p:txBody>
          <a:bodyPr vert="horz" lIns="68580" tIns="34290" rIns="68580" bIns="34290" rtlCol="0" anchor="ctr">
            <a:normAutofit/>
          </a:bodyPr>
          <a:lstStyle/>
          <a:p>
            <a:pPr marL="0" indent="0">
              <a:buNone/>
            </a:pPr>
            <a:r>
              <a:rPr lang="en-US" sz="1800"/>
              <a:t>Nam 60 tuổi, rơi từ mái nhà và va chạm đầu</a:t>
            </a:r>
          </a:p>
        </p:txBody>
      </p:sp>
      <p:sp>
        <p:nvSpPr>
          <p:cNvPr id="6" name="Slide Number Placeholder 5">
            <a:extLst>
              <a:ext uri="{FF2B5EF4-FFF2-40B4-BE49-F238E27FC236}">
                <a16:creationId xmlns:a16="http://schemas.microsoft.com/office/drawing/2014/main" id="{4981877A-CC6E-4EC3-BC6B-CBFD4FEAFEB2}"/>
              </a:ext>
            </a:extLst>
          </p:cNvPr>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2690270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close-up of a coin&#10;&#10;Description automatically generated with medium confidence">
            <a:extLst>
              <a:ext uri="{FF2B5EF4-FFF2-40B4-BE49-F238E27FC236}">
                <a16:creationId xmlns:a16="http://schemas.microsoft.com/office/drawing/2014/main" id="{4EF26777-1143-4A61-9E21-DDE85806930E}"/>
              </a:ext>
            </a:extLst>
          </p:cNvPr>
          <p:cNvPicPr>
            <a:picLocks noChangeAspect="1"/>
          </p:cNvPicPr>
          <p:nvPr/>
        </p:nvPicPr>
        <p:blipFill rotWithShape="1">
          <a:blip r:embed="rId3"/>
          <a:srcRect l="5568" r="5067" b="-2"/>
          <a:stretch/>
        </p:blipFill>
        <p:spPr>
          <a:xfrm>
            <a:off x="1" y="1"/>
            <a:ext cx="2970465" cy="3383279"/>
          </a:xfrm>
          <a:prstGeom prst="rect">
            <a:avLst/>
          </a:prstGeom>
        </p:spPr>
      </p:pic>
      <p:pic>
        <p:nvPicPr>
          <p:cNvPr id="9" name="Picture 8" descr="A close up of a coin&#10;&#10;Description automatically generated with low confidence">
            <a:extLst>
              <a:ext uri="{FF2B5EF4-FFF2-40B4-BE49-F238E27FC236}">
                <a16:creationId xmlns:a16="http://schemas.microsoft.com/office/drawing/2014/main" id="{CEFC6E71-F122-4D06-994D-61823095EFE2}"/>
              </a:ext>
            </a:extLst>
          </p:cNvPr>
          <p:cNvPicPr>
            <a:picLocks noChangeAspect="1"/>
          </p:cNvPicPr>
          <p:nvPr/>
        </p:nvPicPr>
        <p:blipFill rotWithShape="1">
          <a:blip r:embed="rId4"/>
          <a:srcRect t="1785" r="-5" b="1683"/>
          <a:stretch/>
        </p:blipFill>
        <p:spPr>
          <a:xfrm>
            <a:off x="3072956" y="10"/>
            <a:ext cx="2970465" cy="3383268"/>
          </a:xfrm>
          <a:prstGeom prst="rect">
            <a:avLst/>
          </a:prstGeom>
        </p:spPr>
      </p:pic>
      <p:pic>
        <p:nvPicPr>
          <p:cNvPr id="7" name="Picture 6">
            <a:extLst>
              <a:ext uri="{FF2B5EF4-FFF2-40B4-BE49-F238E27FC236}">
                <a16:creationId xmlns:a16="http://schemas.microsoft.com/office/drawing/2014/main" id="{92DD8805-4999-4D35-9305-A9B681C60F8B}"/>
              </a:ext>
            </a:extLst>
          </p:cNvPr>
          <p:cNvPicPr>
            <a:picLocks noChangeAspect="1"/>
          </p:cNvPicPr>
          <p:nvPr/>
        </p:nvPicPr>
        <p:blipFill rotWithShape="1">
          <a:blip r:embed="rId5"/>
          <a:srcRect t="5697" r="3" b="4082"/>
          <a:stretch/>
        </p:blipFill>
        <p:spPr>
          <a:xfrm>
            <a:off x="6145909" y="10"/>
            <a:ext cx="2971800" cy="3383268"/>
          </a:xfrm>
          <a:prstGeom prst="rect">
            <a:avLst/>
          </a:prstGeom>
        </p:spPr>
      </p:pic>
      <p:pic>
        <p:nvPicPr>
          <p:cNvPr id="13" name="Picture 12" descr="A close-up of a coin&#10;&#10;Description automatically generated with medium confidence">
            <a:extLst>
              <a:ext uri="{FF2B5EF4-FFF2-40B4-BE49-F238E27FC236}">
                <a16:creationId xmlns:a16="http://schemas.microsoft.com/office/drawing/2014/main" id="{F0CE5D69-1C24-4B52-A608-30E387F15300}"/>
              </a:ext>
            </a:extLst>
          </p:cNvPr>
          <p:cNvPicPr>
            <a:picLocks noChangeAspect="1"/>
          </p:cNvPicPr>
          <p:nvPr/>
        </p:nvPicPr>
        <p:blipFill rotWithShape="1">
          <a:blip r:embed="rId6"/>
          <a:srcRect l="3038" r="9122" b="-2"/>
          <a:stretch/>
        </p:blipFill>
        <p:spPr>
          <a:xfrm>
            <a:off x="9220200" y="10"/>
            <a:ext cx="2971800" cy="3383268"/>
          </a:xfrm>
          <a:prstGeom prst="rect">
            <a:avLst/>
          </a:prstGeom>
        </p:spPr>
      </p:pic>
      <p:pic>
        <p:nvPicPr>
          <p:cNvPr id="5" name="Picture 4">
            <a:extLst>
              <a:ext uri="{FF2B5EF4-FFF2-40B4-BE49-F238E27FC236}">
                <a16:creationId xmlns:a16="http://schemas.microsoft.com/office/drawing/2014/main" id="{020CDBDF-988D-40A5-9460-DA3A3DEB541E}"/>
              </a:ext>
            </a:extLst>
          </p:cNvPr>
          <p:cNvPicPr>
            <a:picLocks noChangeAspect="1"/>
          </p:cNvPicPr>
          <p:nvPr/>
        </p:nvPicPr>
        <p:blipFill rotWithShape="1">
          <a:blip r:embed="rId7"/>
          <a:srcRect l="883" r="3422" b="-2"/>
          <a:stretch/>
        </p:blipFill>
        <p:spPr>
          <a:xfrm>
            <a:off x="-1017" y="3474720"/>
            <a:ext cx="2970465" cy="3383280"/>
          </a:xfrm>
          <a:prstGeom prst="rect">
            <a:avLst/>
          </a:prstGeom>
        </p:spPr>
      </p:pic>
      <p:sp>
        <p:nvSpPr>
          <p:cNvPr id="22" name="Rectangle 21">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CF59A6-B2A6-41C6-926C-A1C21DE7A807}"/>
              </a:ext>
            </a:extLst>
          </p:cNvPr>
          <p:cNvSpPr>
            <a:spLocks noGrp="1"/>
          </p:cNvSpPr>
          <p:nvPr>
            <p:ph type="title"/>
          </p:nvPr>
        </p:nvSpPr>
        <p:spPr>
          <a:xfrm>
            <a:off x="6491653" y="3799272"/>
            <a:ext cx="5193748" cy="637124"/>
          </a:xfrm>
        </p:spPr>
        <p:txBody>
          <a:bodyPr>
            <a:normAutofit/>
          </a:bodyPr>
          <a:lstStyle/>
          <a:p>
            <a:r>
              <a:rPr lang="vi-VN" sz="2200" b="1">
                <a:solidFill>
                  <a:srgbClr val="FFFFFF"/>
                </a:solidFill>
                <a:latin typeface="+mn-lt"/>
              </a:rPr>
              <a:t>Case 4</a:t>
            </a:r>
            <a:r>
              <a:rPr lang="vi-VN" sz="2200">
                <a:solidFill>
                  <a:srgbClr val="FFFFFF"/>
                </a:solidFill>
                <a:latin typeface="+mn-lt"/>
              </a:rPr>
              <a:t>: Tổn thương sợi trục lan tỏa</a:t>
            </a:r>
            <a:endParaRPr lang="en-US" sz="2200">
              <a:solidFill>
                <a:srgbClr val="FFFFFF"/>
              </a:solidFill>
              <a:latin typeface="+mn-lt"/>
            </a:endParaRPr>
          </a:p>
        </p:txBody>
      </p:sp>
      <p:pic>
        <p:nvPicPr>
          <p:cNvPr id="15" name="Picture 14" descr="A close-up of a coin&#10;&#10;Description automatically generated with low confidence">
            <a:extLst>
              <a:ext uri="{FF2B5EF4-FFF2-40B4-BE49-F238E27FC236}">
                <a16:creationId xmlns:a16="http://schemas.microsoft.com/office/drawing/2014/main" id="{AF94AE3C-844B-4094-94EC-2E202996EAFB}"/>
              </a:ext>
            </a:extLst>
          </p:cNvPr>
          <p:cNvPicPr>
            <a:picLocks noChangeAspect="1"/>
          </p:cNvPicPr>
          <p:nvPr/>
        </p:nvPicPr>
        <p:blipFill rotWithShape="1">
          <a:blip r:embed="rId8"/>
          <a:srcRect l="6713" r="9004" b="4"/>
          <a:stretch/>
        </p:blipFill>
        <p:spPr>
          <a:xfrm>
            <a:off x="3059902" y="3474719"/>
            <a:ext cx="2970466" cy="3383280"/>
          </a:xfrm>
          <a:prstGeom prst="rect">
            <a:avLst/>
          </a:prstGeom>
        </p:spPr>
      </p:pic>
      <p:sp>
        <p:nvSpPr>
          <p:cNvPr id="3" name="Content Placeholder 2">
            <a:extLst>
              <a:ext uri="{FF2B5EF4-FFF2-40B4-BE49-F238E27FC236}">
                <a16:creationId xmlns:a16="http://schemas.microsoft.com/office/drawing/2014/main" id="{FAEA8D2A-1CBB-486B-AC55-B2DE72ABC986}"/>
              </a:ext>
            </a:extLst>
          </p:cNvPr>
          <p:cNvSpPr>
            <a:spLocks noGrp="1"/>
          </p:cNvSpPr>
          <p:nvPr>
            <p:ph idx="1"/>
          </p:nvPr>
        </p:nvSpPr>
        <p:spPr>
          <a:xfrm>
            <a:off x="6479648" y="4510585"/>
            <a:ext cx="5366610" cy="1758732"/>
          </a:xfrm>
        </p:spPr>
        <p:txBody>
          <a:bodyPr>
            <a:normAutofit/>
          </a:bodyPr>
          <a:lstStyle/>
          <a:p>
            <a:pPr marL="0" indent="0">
              <a:buNone/>
            </a:pPr>
            <a:r>
              <a:rPr lang="vi-VN" sz="1800">
                <a:solidFill>
                  <a:srgbClr val="FFFFFF"/>
                </a:solidFill>
              </a:rPr>
              <a:t>Nam 25 tuổi, nhập cấp cứu sau tai nạn giao thông nghiêm trọng. Glasgow 5 điểm và được đặt nội khí quản</a:t>
            </a:r>
            <a:endParaRPr lang="en-US" sz="1800">
              <a:solidFill>
                <a:srgbClr val="FFFFFF"/>
              </a:solidFill>
            </a:endParaRPr>
          </a:p>
        </p:txBody>
      </p:sp>
      <p:sp>
        <p:nvSpPr>
          <p:cNvPr id="6" name="Slide Number Placeholder 5">
            <a:extLst>
              <a:ext uri="{FF2B5EF4-FFF2-40B4-BE49-F238E27FC236}">
                <a16:creationId xmlns:a16="http://schemas.microsoft.com/office/drawing/2014/main" id="{0BE2BAF4-FEA0-403A-BC34-308F27D5DA2F}"/>
              </a:ext>
            </a:extLst>
          </p:cNvPr>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4278342609"/>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79ECC-4F38-43FE-953A-1609B0424CC9}"/>
              </a:ext>
            </a:extLst>
          </p:cNvPr>
          <p:cNvSpPr>
            <a:spLocks noGrp="1"/>
          </p:cNvSpPr>
          <p:nvPr>
            <p:ph type="title"/>
          </p:nvPr>
        </p:nvSpPr>
        <p:spPr>
          <a:xfrm>
            <a:off x="589560" y="856180"/>
            <a:ext cx="4560584" cy="1128068"/>
          </a:xfrm>
        </p:spPr>
        <p:txBody>
          <a:bodyPr anchor="ctr">
            <a:normAutofit/>
          </a:bodyPr>
          <a:lstStyle/>
          <a:p>
            <a:r>
              <a:rPr lang="vi-VN" sz="2800"/>
              <a:t>Case 5: “Dấu tiểu não trắng” – Tiên lượng ảm đạm</a:t>
            </a:r>
            <a:endParaRPr lang="en-US" sz="28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4FAE7D-538B-492B-BF69-D38E8524F188}"/>
              </a:ext>
            </a:extLst>
          </p:cNvPr>
          <p:cNvSpPr>
            <a:spLocks noGrp="1"/>
          </p:cNvSpPr>
          <p:nvPr>
            <p:ph idx="1"/>
          </p:nvPr>
        </p:nvSpPr>
        <p:spPr>
          <a:xfrm>
            <a:off x="590719" y="2330505"/>
            <a:ext cx="4559425" cy="3979585"/>
          </a:xfrm>
        </p:spPr>
        <p:txBody>
          <a:bodyPr anchor="ctr">
            <a:normAutofit/>
          </a:bodyPr>
          <a:lstStyle/>
          <a:p>
            <a:r>
              <a:rPr lang="vi-VN" sz="1900" dirty="0"/>
              <a:t>Nam 52 tuổi nhập viện 6 giờ sau chấn thương đầu.</a:t>
            </a:r>
          </a:p>
          <a:p>
            <a:r>
              <a:rPr lang="vi-VN" sz="1900" dirty="0"/>
              <a:t>Glasgow 3 [E1M1V1].</a:t>
            </a:r>
          </a:p>
          <a:p>
            <a:r>
              <a:rPr lang="vi-VN" sz="1900" dirty="0"/>
              <a:t>Đồng tử hai bên cố định và giãn. Phản xạ giác mạc, phản xạ ho và chuyển động mắt búp bê đều không có.</a:t>
            </a:r>
          </a:p>
          <a:p>
            <a:r>
              <a:rPr lang="vi-VN" sz="1900" dirty="0"/>
              <a:t>Bệnh nhân được đặt nội khí quản và thở máy. Bệnh nhân gặp kích thích khi thở máy và ổn định trong vòng 2 giờ.</a:t>
            </a:r>
          </a:p>
          <a:p>
            <a:r>
              <a:rPr lang="vi-VN" sz="1900" dirty="0"/>
              <a:t>Trong vòng 10 giờ, bệnh nhân hạ huyết áp, sau đó là ngừng tim và tử vong. </a:t>
            </a:r>
            <a:endParaRPr lang="en-US" sz="1900"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B75140-B93E-44F0-8AF8-1A183590EDFA}"/>
              </a:ext>
            </a:extLst>
          </p:cNvPr>
          <p:cNvPicPr>
            <a:picLocks noChangeAspect="1"/>
          </p:cNvPicPr>
          <p:nvPr/>
        </p:nvPicPr>
        <p:blipFill rotWithShape="1">
          <a:blip r:embed="rId3"/>
          <a:srcRect b="10817"/>
          <a:stretch/>
        </p:blipFill>
        <p:spPr>
          <a:xfrm>
            <a:off x="5977788" y="799352"/>
            <a:ext cx="5425410" cy="5259296"/>
          </a:xfrm>
          <a:prstGeom prst="rect">
            <a:avLst/>
          </a:prstGeom>
        </p:spPr>
      </p:pic>
      <p:sp>
        <p:nvSpPr>
          <p:cNvPr id="6" name="Slide Number Placeholder 5">
            <a:extLst>
              <a:ext uri="{FF2B5EF4-FFF2-40B4-BE49-F238E27FC236}">
                <a16:creationId xmlns:a16="http://schemas.microsoft.com/office/drawing/2014/main" id="{C326F490-9C2F-4F8F-9FC2-AE4620EDEC09}"/>
              </a:ext>
            </a:extLst>
          </p:cNvPr>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3357463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8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DA87A-2883-42E8-AD6A-623610F7841C}"/>
              </a:ext>
            </a:extLst>
          </p:cNvPr>
          <p:cNvSpPr>
            <a:spLocks noGrp="1"/>
          </p:cNvSpPr>
          <p:nvPr>
            <p:ph type="title"/>
          </p:nvPr>
        </p:nvSpPr>
        <p:spPr>
          <a:xfrm>
            <a:off x="838200" y="557191"/>
            <a:ext cx="10515600" cy="2217174"/>
          </a:xfrm>
        </p:spPr>
        <p:txBody>
          <a:bodyPr vert="horz" lIns="91440" tIns="45720" rIns="91440" bIns="45720" rtlCol="0" anchor="ctr">
            <a:normAutofit/>
          </a:bodyPr>
          <a:lstStyle/>
          <a:p>
            <a:pPr algn="ctr"/>
            <a:r>
              <a:rPr lang="en-US" sz="5200" kern="1200">
                <a:solidFill>
                  <a:schemeClr val="tx1"/>
                </a:solidFill>
                <a:latin typeface="+mj-lt"/>
                <a:ea typeface="+mj-ea"/>
                <a:cs typeface="+mj-cs"/>
              </a:rPr>
              <a:t>Tiểu não trắng</a:t>
            </a:r>
            <a:br>
              <a:rPr lang="en-US" sz="5200" kern="1200">
                <a:solidFill>
                  <a:schemeClr val="tx1"/>
                </a:solidFill>
                <a:latin typeface="+mj-lt"/>
                <a:ea typeface="+mj-ea"/>
                <a:cs typeface="+mj-cs"/>
              </a:rPr>
            </a:br>
            <a:endParaRPr lang="en-US" sz="5200" kern="1200">
              <a:solidFill>
                <a:schemeClr val="tx1"/>
              </a:solidFill>
              <a:latin typeface="+mj-lt"/>
              <a:ea typeface="+mj-ea"/>
              <a:cs typeface="+mj-cs"/>
            </a:endParaRPr>
          </a:p>
        </p:txBody>
      </p:sp>
      <p:pic>
        <p:nvPicPr>
          <p:cNvPr id="1034" name="Picture 10" descr="White cerebellum sign | Radiology Reference Article | Radiopaedia.org">
            <a:extLst>
              <a:ext uri="{FF2B5EF4-FFF2-40B4-BE49-F238E27FC236}">
                <a16:creationId xmlns:a16="http://schemas.microsoft.com/office/drawing/2014/main" id="{DC2A2A92-3FED-4164-A20E-55CD555E6F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26" r="9989" b="-2"/>
          <a:stretch/>
        </p:blipFill>
        <p:spPr bwMode="auto">
          <a:xfrm>
            <a:off x="184558" y="2962911"/>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ite cerebellum sign | Radiology Reference Article | Radiopaedia.org">
            <a:extLst>
              <a:ext uri="{FF2B5EF4-FFF2-40B4-BE49-F238E27FC236}">
                <a16:creationId xmlns:a16="http://schemas.microsoft.com/office/drawing/2014/main" id="{EE299416-3769-45F4-8154-875CD51742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25" r="20102"/>
          <a:stretch/>
        </p:blipFill>
        <p:spPr bwMode="auto">
          <a:xfrm>
            <a:off x="2575696" y="2962911"/>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ite cerebellum sign | Radiology Reference Article | Radiopaedia.org">
            <a:extLst>
              <a:ext uri="{FF2B5EF4-FFF2-40B4-BE49-F238E27FC236}">
                <a16:creationId xmlns:a16="http://schemas.microsoft.com/office/drawing/2014/main" id="{D1BF6261-ACAB-499F-9DAA-9AA1F8D748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90" r="13125" b="-2"/>
          <a:stretch/>
        </p:blipFill>
        <p:spPr bwMode="auto">
          <a:xfrm>
            <a:off x="4966833" y="2962911"/>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ite cerebellum sign | Radiology Reference Article | Radiopaedia.org">
            <a:extLst>
              <a:ext uri="{FF2B5EF4-FFF2-40B4-BE49-F238E27FC236}">
                <a16:creationId xmlns:a16="http://schemas.microsoft.com/office/drawing/2014/main" id="{CF671C2D-F176-4E5C-B254-DFB7FA8F88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10" r="10805" b="-2"/>
          <a:stretch/>
        </p:blipFill>
        <p:spPr bwMode="auto">
          <a:xfrm>
            <a:off x="7357971" y="2962911"/>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ite Cerebellum Sign - An Ominous Radiological Imaging Finding: A Case  Report and Review of the Literature">
            <a:extLst>
              <a:ext uri="{FF2B5EF4-FFF2-40B4-BE49-F238E27FC236}">
                <a16:creationId xmlns:a16="http://schemas.microsoft.com/office/drawing/2014/main" id="{B6C5119F-C4AD-49D9-9C0C-55670B7EA3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77" r="12651" b="1"/>
          <a:stretch/>
        </p:blipFill>
        <p:spPr bwMode="auto">
          <a:xfrm>
            <a:off x="9749109" y="2962911"/>
            <a:ext cx="2255462" cy="31552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4" descr="White Cerebellum Sign After Ventriculo-Peritoneal Shunt Insertion: A Case  Report and Review of the Literature | Semantic Scholar">
            <a:extLst>
              <a:ext uri="{FF2B5EF4-FFF2-40B4-BE49-F238E27FC236}">
                <a16:creationId xmlns:a16="http://schemas.microsoft.com/office/drawing/2014/main" id="{1FCAE7C2-195A-4ED5-A4AB-7D1A1C710AB3}"/>
              </a:ext>
            </a:extLst>
          </p:cNvPr>
          <p:cNvSpPr>
            <a:spLocks noChangeAspect="1" noChangeArrowheads="1"/>
          </p:cNvSpPr>
          <p:nvPr/>
        </p:nvSpPr>
        <p:spPr bwMode="auto">
          <a:xfrm>
            <a:off x="5981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 name="AutoShape 16" descr="White Cerebellum Sign After Ventriculo-Peritoneal Shunt Insertion: A Case  Report and Review of the Literature | Semantic Scholar">
            <a:extLst>
              <a:ext uri="{FF2B5EF4-FFF2-40B4-BE49-F238E27FC236}">
                <a16:creationId xmlns:a16="http://schemas.microsoft.com/office/drawing/2014/main" id="{291236DC-A0AD-404C-AA5E-5AED3F9272A7}"/>
              </a:ext>
            </a:extLst>
          </p:cNvPr>
          <p:cNvSpPr>
            <a:spLocks noChangeAspect="1" noChangeArrowheads="1"/>
          </p:cNvSpPr>
          <p:nvPr/>
        </p:nvSpPr>
        <p:spPr bwMode="auto">
          <a:xfrm>
            <a:off x="6096000" y="34290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 name="AutoShape 18" descr="White Cerebellum Sign After Ventriculo-Peritoneal Shunt Insertion: A Case  Report and Review of the Literature | Semantic Scholar">
            <a:extLst>
              <a:ext uri="{FF2B5EF4-FFF2-40B4-BE49-F238E27FC236}">
                <a16:creationId xmlns:a16="http://schemas.microsoft.com/office/drawing/2014/main" id="{30677CBB-1D3A-438B-BC9C-E938EA0EE618}"/>
              </a:ext>
            </a:extLst>
          </p:cNvPr>
          <p:cNvSpPr>
            <a:spLocks noChangeAspect="1" noChangeArrowheads="1"/>
          </p:cNvSpPr>
          <p:nvPr/>
        </p:nvSpPr>
        <p:spPr bwMode="auto">
          <a:xfrm>
            <a:off x="6210300" y="35433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7" name="Slide Number Placeholder 6">
            <a:extLst>
              <a:ext uri="{FF2B5EF4-FFF2-40B4-BE49-F238E27FC236}">
                <a16:creationId xmlns:a16="http://schemas.microsoft.com/office/drawing/2014/main" id="{C4B26A4E-44A8-46A6-9C76-C91CE8D9D461}"/>
              </a:ext>
            </a:extLst>
          </p:cNvPr>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3493357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2889-5E4D-4189-8AF2-048CC4E2DD7F}"/>
              </a:ext>
            </a:extLst>
          </p:cNvPr>
          <p:cNvSpPr>
            <a:spLocks noGrp="1"/>
          </p:cNvSpPr>
          <p:nvPr>
            <p:ph type="title"/>
          </p:nvPr>
        </p:nvSpPr>
        <p:spPr/>
        <p:txBody>
          <a:bodyPr/>
          <a:lstStyle/>
          <a:p>
            <a:r>
              <a:rPr lang="vi-VN" dirty="0"/>
              <a:t>Tài liệu tham khảo</a:t>
            </a:r>
            <a:endParaRPr lang="en-US" dirty="0"/>
          </a:p>
        </p:txBody>
      </p:sp>
      <p:sp>
        <p:nvSpPr>
          <p:cNvPr id="3" name="Content Placeholder 2">
            <a:extLst>
              <a:ext uri="{FF2B5EF4-FFF2-40B4-BE49-F238E27FC236}">
                <a16:creationId xmlns:a16="http://schemas.microsoft.com/office/drawing/2014/main" id="{D457063B-C8BC-482E-A5B4-95C3DB853EE7}"/>
              </a:ext>
            </a:extLst>
          </p:cNvPr>
          <p:cNvSpPr>
            <a:spLocks noGrp="1"/>
          </p:cNvSpPr>
          <p:nvPr>
            <p:ph idx="1"/>
          </p:nvPr>
        </p:nvSpPr>
        <p:spPr/>
        <p:txBody>
          <a:bodyPr/>
          <a:lstStyle/>
          <a:p>
            <a:r>
              <a:rPr lang="en-US" b="0" i="0" dirty="0">
                <a:solidFill>
                  <a:srgbClr val="000000"/>
                </a:solidFill>
                <a:effectLst/>
                <a:latin typeface="FacebookEmoji"/>
              </a:rPr>
              <a:t>Perron A. How to read a head CT scan. Emergency Medicine. 2008.</a:t>
            </a:r>
            <a:endParaRPr lang="vi-VN" b="0" i="0" dirty="0">
              <a:solidFill>
                <a:srgbClr val="000000"/>
              </a:solidFill>
              <a:effectLst/>
              <a:latin typeface="FacebookEmoji"/>
            </a:endParaRPr>
          </a:p>
          <a:p>
            <a:r>
              <a:rPr lang="en-US" b="0" i="0" dirty="0" err="1">
                <a:solidFill>
                  <a:srgbClr val="000000"/>
                </a:solidFill>
                <a:effectLst/>
                <a:latin typeface="FacebookEmoji"/>
              </a:rPr>
              <a:t>Arhami</a:t>
            </a:r>
            <a:r>
              <a:rPr lang="en-US" b="0" i="0" dirty="0">
                <a:solidFill>
                  <a:srgbClr val="000000"/>
                </a:solidFill>
                <a:effectLst/>
                <a:latin typeface="FacebookEmoji"/>
              </a:rPr>
              <a:t> </a:t>
            </a:r>
            <a:r>
              <a:rPr lang="en-US" b="0" i="0" dirty="0" err="1">
                <a:solidFill>
                  <a:srgbClr val="000000"/>
                </a:solidFill>
                <a:effectLst/>
                <a:latin typeface="FacebookEmoji"/>
              </a:rPr>
              <a:t>Dolatabadi</a:t>
            </a:r>
            <a:r>
              <a:rPr lang="en-US" b="0" i="0" dirty="0">
                <a:solidFill>
                  <a:srgbClr val="000000"/>
                </a:solidFill>
                <a:effectLst/>
                <a:latin typeface="FacebookEmoji"/>
              </a:rPr>
              <a:t> A, </a:t>
            </a:r>
            <a:r>
              <a:rPr lang="en-US" b="0" i="0" dirty="0" err="1">
                <a:solidFill>
                  <a:srgbClr val="000000"/>
                </a:solidFill>
                <a:effectLst/>
                <a:latin typeface="FacebookEmoji"/>
              </a:rPr>
              <a:t>Baratloo</a:t>
            </a:r>
            <a:r>
              <a:rPr lang="en-US" b="0" i="0" dirty="0">
                <a:solidFill>
                  <a:srgbClr val="000000"/>
                </a:solidFill>
                <a:effectLst/>
                <a:latin typeface="FacebookEmoji"/>
              </a:rPr>
              <a:t> A, </a:t>
            </a:r>
            <a:r>
              <a:rPr lang="en-US" b="0" i="0" dirty="0" err="1">
                <a:solidFill>
                  <a:srgbClr val="000000"/>
                </a:solidFill>
                <a:effectLst/>
                <a:latin typeface="FacebookEmoji"/>
              </a:rPr>
              <a:t>Rouhipour</a:t>
            </a:r>
            <a:r>
              <a:rPr lang="en-US" b="0" i="0" dirty="0">
                <a:solidFill>
                  <a:srgbClr val="000000"/>
                </a:solidFill>
                <a:effectLst/>
                <a:latin typeface="FacebookEmoji"/>
              </a:rPr>
              <a:t> A, et al. Interpretation of Computed Tomography of the Head: Emergency Physicians versus</a:t>
            </a:r>
            <a:r>
              <a:rPr lang="vi-VN" b="0" i="0" dirty="0">
                <a:solidFill>
                  <a:srgbClr val="000000"/>
                </a:solidFill>
                <a:effectLst/>
                <a:latin typeface="FacebookEmoji"/>
              </a:rPr>
              <a:t> </a:t>
            </a:r>
            <a:r>
              <a:rPr lang="en-US" b="0" i="0" dirty="0">
                <a:solidFill>
                  <a:srgbClr val="000000"/>
                </a:solidFill>
                <a:effectLst/>
                <a:latin typeface="FacebookEmoji"/>
              </a:rPr>
              <a:t>Radiologists. Trauma Mon. 2013;18(2):86–89.</a:t>
            </a:r>
            <a:r>
              <a:rPr lang="vi-VN" b="0" i="0" dirty="0">
                <a:solidFill>
                  <a:srgbClr val="000000"/>
                </a:solidFill>
                <a:effectLst/>
                <a:latin typeface="FacebookEmoji"/>
              </a:rPr>
              <a:t> </a:t>
            </a:r>
            <a:r>
              <a:rPr lang="en-US" b="0" i="0" dirty="0">
                <a:solidFill>
                  <a:srgbClr val="000000"/>
                </a:solidFill>
                <a:effectLst/>
                <a:latin typeface="FacebookEmoji"/>
              </a:rPr>
              <a:t>doi:10.5812/traumamon.12023.</a:t>
            </a:r>
            <a:endParaRPr lang="en-US" dirty="0"/>
          </a:p>
        </p:txBody>
      </p:sp>
      <p:sp>
        <p:nvSpPr>
          <p:cNvPr id="4" name="Slide Number Placeholder 3">
            <a:extLst>
              <a:ext uri="{FF2B5EF4-FFF2-40B4-BE49-F238E27FC236}">
                <a16:creationId xmlns:a16="http://schemas.microsoft.com/office/drawing/2014/main" id="{0E884963-37E8-495B-A751-5A9054823B36}"/>
              </a:ext>
            </a:extLst>
          </p:cNvPr>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2832249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7384B-513C-4F02-B375-9AE3189C20AB}"/>
              </a:ext>
            </a:extLst>
          </p:cNvPr>
          <p:cNvSpPr>
            <a:spLocks noGrp="1"/>
          </p:cNvSpPr>
          <p:nvPr>
            <p:ph type="title"/>
          </p:nvPr>
        </p:nvSpPr>
        <p:spPr/>
        <p:txBody>
          <a:bodyPr/>
          <a:lstStyle/>
          <a:p>
            <a:r>
              <a:rPr lang="vi-VN" dirty="0"/>
              <a:t>Tài liệu tham khảo</a:t>
            </a:r>
            <a:endParaRPr lang="en-US" dirty="0"/>
          </a:p>
        </p:txBody>
      </p:sp>
      <p:sp>
        <p:nvSpPr>
          <p:cNvPr id="3" name="Content Placeholder 2">
            <a:extLst>
              <a:ext uri="{FF2B5EF4-FFF2-40B4-BE49-F238E27FC236}">
                <a16:creationId xmlns:a16="http://schemas.microsoft.com/office/drawing/2014/main" id="{7339FE16-E6AC-4F05-A791-76291203C824}"/>
              </a:ext>
            </a:extLst>
          </p:cNvPr>
          <p:cNvSpPr>
            <a:spLocks noGrp="1"/>
          </p:cNvSpPr>
          <p:nvPr>
            <p:ph idx="1"/>
          </p:nvPr>
        </p:nvSpPr>
        <p:spPr/>
        <p:txBody>
          <a:bodyPr/>
          <a:lstStyle/>
          <a:p>
            <a:r>
              <a:rPr lang="en-US" b="0" i="0" dirty="0">
                <a:effectLst/>
                <a:latin typeface="-apple-system"/>
                <a:hlinkClick r:id="rId2"/>
              </a:rPr>
              <a:t>https://ylamsang.net/ca-lam-sang-18-chan-thuong-nao-sau-tai-nan/</a:t>
            </a:r>
            <a:endParaRPr lang="vi-VN" b="0" i="0" dirty="0">
              <a:effectLst/>
              <a:latin typeface="-apple-system"/>
            </a:endParaRPr>
          </a:p>
          <a:p>
            <a:r>
              <a:rPr lang="en-US" dirty="0">
                <a:effectLst/>
                <a:hlinkClick r:id="rId3"/>
              </a:rPr>
              <a:t>https://radiopaedia.org/cases/cerebral-contusion-2?lang=us</a:t>
            </a:r>
            <a:endParaRPr lang="vi-VN" dirty="0">
              <a:latin typeface="-apple-system"/>
            </a:endParaRPr>
          </a:p>
          <a:p>
            <a:r>
              <a:rPr lang="en-US" dirty="0">
                <a:hlinkClick r:id="rId3"/>
              </a:rPr>
              <a:t>https://radiopaedia.org/cases/cerebral-contusion-2?lang=us</a:t>
            </a:r>
            <a:endParaRPr lang="en-US" dirty="0"/>
          </a:p>
          <a:p>
            <a:r>
              <a:rPr lang="en-US" dirty="0">
                <a:effectLst/>
                <a:hlinkClick r:id="rId4"/>
              </a:rPr>
              <a:t>https://radiopaedia.org/articles/cytotoxic-cerebral-oedema?lang=us</a:t>
            </a:r>
            <a:endParaRPr lang="vi-VN" dirty="0">
              <a:effectLst/>
            </a:endParaRPr>
          </a:p>
          <a:p>
            <a:r>
              <a:rPr lang="en-US" dirty="0">
                <a:effectLst/>
                <a:hlinkClick r:id="rId5"/>
              </a:rPr>
              <a:t>https://radiopaedia.org/cases/early-cerebral-oedema-1</a:t>
            </a:r>
            <a:endParaRPr lang="vi-VN" dirty="0">
              <a:effectLst/>
            </a:endParaRPr>
          </a:p>
          <a:p>
            <a:r>
              <a:rPr lang="en-US" dirty="0">
                <a:effectLst/>
                <a:hlinkClick r:id="rId6"/>
              </a:rPr>
              <a:t>https://radiopaedia.org/cases/major-head-trauma?lang=us</a:t>
            </a:r>
            <a:endParaRPr lang="vi-VN" dirty="0">
              <a:effectLst/>
            </a:endParaRPr>
          </a:p>
          <a:p>
            <a:r>
              <a:rPr lang="en-US" dirty="0">
                <a:effectLst/>
                <a:hlinkClick r:id="rId7"/>
              </a:rPr>
              <a:t>https://radiopaedia.org/cases/diffuse-axonal-injury-dai-2?lang=us</a:t>
            </a:r>
            <a:endParaRPr lang="vi-VN" dirty="0"/>
          </a:p>
          <a:p>
            <a:r>
              <a:rPr lang="en-US" dirty="0">
                <a:hlinkClick r:id="rId8"/>
              </a:rPr>
              <a:t>Diffuse axonal injury | Radiology Reference Article | Radiopaedia.org</a:t>
            </a:r>
            <a:endParaRPr lang="en-US" dirty="0"/>
          </a:p>
        </p:txBody>
      </p:sp>
    </p:spTree>
    <p:extLst>
      <p:ext uri="{BB962C8B-B14F-4D97-AF65-F5344CB8AC3E}">
        <p14:creationId xmlns:p14="http://schemas.microsoft.com/office/powerpoint/2010/main" val="2853083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0DD4-8C88-40C7-A8B3-F36600477027}"/>
              </a:ext>
            </a:extLst>
          </p:cNvPr>
          <p:cNvSpPr>
            <a:spLocks noGrp="1"/>
          </p:cNvSpPr>
          <p:nvPr>
            <p:ph type="title"/>
          </p:nvPr>
        </p:nvSpPr>
        <p:spPr/>
        <p:txBody>
          <a:bodyPr/>
          <a:lstStyle/>
          <a:p>
            <a:r>
              <a:rPr lang="vi-VN" dirty="0"/>
              <a:t>Tài liệu tham khảo</a:t>
            </a:r>
            <a:endParaRPr lang="en-US" dirty="0"/>
          </a:p>
        </p:txBody>
      </p:sp>
      <p:sp>
        <p:nvSpPr>
          <p:cNvPr id="3" name="Content Placeholder 2">
            <a:extLst>
              <a:ext uri="{FF2B5EF4-FFF2-40B4-BE49-F238E27FC236}">
                <a16:creationId xmlns:a16="http://schemas.microsoft.com/office/drawing/2014/main" id="{1677442F-92E5-4493-B916-B19596DD553D}"/>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Gentry LR, </a:t>
            </a:r>
            <a:r>
              <a:rPr lang="en-US" dirty="0" err="1"/>
              <a:t>Godersky</a:t>
            </a:r>
            <a:r>
              <a:rPr lang="en-US" dirty="0"/>
              <a:t> JC, Thompson B et-al. Prospective comparative study of intermediate-field MR and CT in the evaluation of closed head trauma. AJR Am J </a:t>
            </a:r>
            <a:r>
              <a:rPr lang="en-US" dirty="0" err="1"/>
              <a:t>Roentgenol</a:t>
            </a:r>
            <a:r>
              <a:rPr lang="en-US" dirty="0"/>
              <a:t>. 1988;150 (3): 673-82. </a:t>
            </a:r>
            <a:r>
              <a:rPr lang="en-US" dirty="0">
                <a:hlinkClick r:id="rId2"/>
              </a:rPr>
              <a:t>AJR Am J </a:t>
            </a:r>
            <a:r>
              <a:rPr lang="en-US" dirty="0" err="1">
                <a:hlinkClick r:id="rId2"/>
              </a:rPr>
              <a:t>Roentgenol</a:t>
            </a:r>
            <a:r>
              <a:rPr lang="en-US" dirty="0">
                <a:hlinkClick r:id="rId2"/>
              </a:rPr>
              <a:t> (citation)</a:t>
            </a:r>
            <a:r>
              <a:rPr lang="en-US" dirty="0"/>
              <a:t> - </a:t>
            </a:r>
            <a:r>
              <a:rPr lang="en-US" dirty="0" err="1">
                <a:hlinkClick r:id="rId3"/>
              </a:rPr>
              <a:t>Pubmed</a:t>
            </a:r>
            <a:r>
              <a:rPr lang="en-US" dirty="0">
                <a:hlinkClick r:id="rId3"/>
              </a:rPr>
              <a:t> citation</a:t>
            </a:r>
            <a:endParaRPr lang="vi-VN" dirty="0"/>
          </a:p>
          <a:p>
            <a:pPr>
              <a:buFont typeface="Arial" panose="020B0604020202020204" pitchFamily="34" charset="0"/>
              <a:buChar char="•"/>
            </a:pPr>
            <a:r>
              <a:rPr lang="en-US" dirty="0"/>
              <a:t>Davis PC. Head trauma. AJNR Am J </a:t>
            </a:r>
            <a:r>
              <a:rPr lang="en-US" dirty="0" err="1"/>
              <a:t>Neuroradiol</a:t>
            </a:r>
            <a:r>
              <a:rPr lang="en-US" dirty="0"/>
              <a:t>. 2007;28 (8): 1619-21. </a:t>
            </a:r>
            <a:r>
              <a:rPr lang="en-US" dirty="0">
                <a:hlinkClick r:id="rId4"/>
              </a:rPr>
              <a:t>AJNR Am J </a:t>
            </a:r>
            <a:r>
              <a:rPr lang="en-US" dirty="0" err="1">
                <a:hlinkClick r:id="rId4"/>
              </a:rPr>
              <a:t>Neuroradiol</a:t>
            </a:r>
            <a:r>
              <a:rPr lang="en-US" dirty="0">
                <a:hlinkClick r:id="rId4"/>
              </a:rPr>
              <a:t> (citation)</a:t>
            </a:r>
            <a:r>
              <a:rPr lang="en-US" dirty="0"/>
              <a:t> - </a:t>
            </a:r>
            <a:r>
              <a:rPr lang="en-US" dirty="0" err="1">
                <a:hlinkClick r:id="rId5"/>
              </a:rPr>
              <a:t>Pubmed</a:t>
            </a:r>
            <a:r>
              <a:rPr lang="en-US" dirty="0">
                <a:hlinkClick r:id="rId5"/>
              </a:rPr>
              <a:t> citation</a:t>
            </a:r>
            <a:endParaRPr lang="en-US" dirty="0"/>
          </a:p>
          <a:p>
            <a:r>
              <a:rPr lang="en-US" dirty="0">
                <a:hlinkClick r:id="rId6"/>
              </a:rPr>
              <a:t>Diffuse axonal injury (grading) | Radiology Reference Article | Radiopaedia.org</a:t>
            </a:r>
            <a:endParaRPr lang="vi-VN" dirty="0"/>
          </a:p>
          <a:p>
            <a:r>
              <a:rPr lang="en-US" b="0" i="0" dirty="0">
                <a:solidFill>
                  <a:srgbClr val="3D3D3D"/>
                </a:solidFill>
                <a:effectLst/>
                <a:latin typeface="Open Sans" panose="020B0606030504020204" pitchFamily="34" charset="0"/>
              </a:rPr>
              <a:t>Adams JH, Doyle D, Ford I, et al. Diffuse axonal injury in head injury: definition, diagnosis and grading. (1989) Histopathology. 15 (1): 49-59. </a:t>
            </a:r>
            <a:r>
              <a:rPr lang="en-US" b="0" i="0" u="none" strike="noStrike" dirty="0">
                <a:solidFill>
                  <a:srgbClr val="41699B"/>
                </a:solidFill>
                <a:effectLst/>
                <a:latin typeface="Open Sans" panose="020B0606030504020204" pitchFamily="34" charset="0"/>
                <a:hlinkClick r:id="rId7"/>
              </a:rPr>
              <a:t>doi:10.1111/j.1365-2559.1989.tb03040.x</a:t>
            </a:r>
            <a:r>
              <a:rPr lang="en-US" b="0" i="0" dirty="0">
                <a:solidFill>
                  <a:srgbClr val="3D3D3D"/>
                </a:solidFill>
                <a:effectLst/>
                <a:latin typeface="Open Sans" panose="020B0606030504020204" pitchFamily="34" charset="0"/>
              </a:rPr>
              <a:t> - </a:t>
            </a:r>
            <a:r>
              <a:rPr lang="en-US" b="0" i="0" u="none" strike="noStrike" dirty="0" err="1">
                <a:solidFill>
                  <a:srgbClr val="41699B"/>
                </a:solidFill>
                <a:effectLst/>
                <a:latin typeface="Open Sans" panose="020B0606030504020204" pitchFamily="34" charset="0"/>
                <a:hlinkClick r:id="rId8"/>
              </a:rPr>
              <a:t>Pubmed</a:t>
            </a:r>
            <a:endParaRPr lang="en-US" dirty="0"/>
          </a:p>
        </p:txBody>
      </p:sp>
    </p:spTree>
    <p:extLst>
      <p:ext uri="{BB962C8B-B14F-4D97-AF65-F5344CB8AC3E}">
        <p14:creationId xmlns:p14="http://schemas.microsoft.com/office/powerpoint/2010/main" val="86338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C5089AB-02F9-47CD-83F1-F15A46E60010}"/>
              </a:ext>
            </a:extLst>
          </p:cNvPr>
          <p:cNvPicPr>
            <a:picLocks noGrp="1" noChangeAspect="1"/>
          </p:cNvPicPr>
          <p:nvPr>
            <p:ph idx="1"/>
          </p:nvPr>
        </p:nvPicPr>
        <p:blipFill>
          <a:blip r:embed="rId2"/>
          <a:stretch>
            <a:fillRect/>
          </a:stretch>
        </p:blipFill>
        <p:spPr>
          <a:xfrm>
            <a:off x="5515662" y="1825625"/>
            <a:ext cx="5042563" cy="4955187"/>
          </a:xfrm>
        </p:spPr>
      </p:pic>
      <p:sp>
        <p:nvSpPr>
          <p:cNvPr id="6" name="Title 9">
            <a:extLst>
              <a:ext uri="{FF2B5EF4-FFF2-40B4-BE49-F238E27FC236}">
                <a16:creationId xmlns:a16="http://schemas.microsoft.com/office/drawing/2014/main" id="{00EDC07F-A37C-4F9B-A10E-1A62EE86FC4C}"/>
              </a:ext>
            </a:extLst>
          </p:cNvPr>
          <p:cNvSpPr>
            <a:spLocks noGrp="1"/>
          </p:cNvSpPr>
          <p:nvPr>
            <p:ph type="title"/>
          </p:nvPr>
        </p:nvSpPr>
        <p:spPr>
          <a:xfrm>
            <a:off x="838200" y="365125"/>
            <a:ext cx="10515600" cy="1325563"/>
          </a:xfrm>
        </p:spPr>
        <p:txBody>
          <a:bodyPr/>
          <a:lstStyle/>
          <a:p>
            <a:r>
              <a:rPr lang="en-US" dirty="0">
                <a:cs typeface="Calibri Light"/>
              </a:rPr>
              <a:t>I. </a:t>
            </a:r>
            <a:r>
              <a:rPr lang="en-US" dirty="0" err="1">
                <a:cs typeface="Calibri Light"/>
              </a:rPr>
              <a:t>Giải</a:t>
            </a:r>
            <a:r>
              <a:rPr lang="en-US" dirty="0">
                <a:cs typeface="Calibri Light"/>
              </a:rPr>
              <a:t> </a:t>
            </a:r>
            <a:r>
              <a:rPr lang="en-US" dirty="0" err="1">
                <a:cs typeface="Calibri Light"/>
              </a:rPr>
              <a:t>Phẫu</a:t>
            </a:r>
          </a:p>
        </p:txBody>
      </p:sp>
      <p:sp>
        <p:nvSpPr>
          <p:cNvPr id="7" name="TextBox 6">
            <a:extLst>
              <a:ext uri="{FF2B5EF4-FFF2-40B4-BE49-F238E27FC236}">
                <a16:creationId xmlns:a16="http://schemas.microsoft.com/office/drawing/2014/main" id="{E725B20F-2028-4790-96FB-E73E1AF0393B}"/>
              </a:ext>
            </a:extLst>
          </p:cNvPr>
          <p:cNvSpPr txBox="1"/>
          <p:nvPr/>
        </p:nvSpPr>
        <p:spPr>
          <a:xfrm>
            <a:off x="957532" y="2855343"/>
            <a:ext cx="45116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Nhắc lại kiến thức đã học</a:t>
            </a:r>
            <a:endParaRPr lang="en-US" sz="3200">
              <a:cs typeface="Calibri"/>
            </a:endParaRPr>
          </a:p>
        </p:txBody>
      </p:sp>
      <p:sp>
        <p:nvSpPr>
          <p:cNvPr id="5" name="Slide Number Placeholder 4">
            <a:extLst>
              <a:ext uri="{FF2B5EF4-FFF2-40B4-BE49-F238E27FC236}">
                <a16:creationId xmlns:a16="http://schemas.microsoft.com/office/drawing/2014/main" id="{42439930-A15F-44A8-8A8F-A7B9F735B167}"/>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4954372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4DE56-977A-4E8D-81B0-39DA2F40E06E}"/>
              </a:ext>
            </a:extLst>
          </p:cNvPr>
          <p:cNvSpPr>
            <a:spLocks noGrp="1"/>
          </p:cNvSpPr>
          <p:nvPr>
            <p:ph type="title"/>
          </p:nvPr>
        </p:nvSpPr>
        <p:spPr/>
        <p:txBody>
          <a:bodyPr/>
          <a:lstStyle/>
          <a:p>
            <a:r>
              <a:rPr lang="vi-VN" dirty="0"/>
              <a:t>Tài liệu tham khảo</a:t>
            </a:r>
            <a:endParaRPr lang="en-US" dirty="0"/>
          </a:p>
        </p:txBody>
      </p:sp>
      <p:sp>
        <p:nvSpPr>
          <p:cNvPr id="3" name="Content Placeholder 2">
            <a:extLst>
              <a:ext uri="{FF2B5EF4-FFF2-40B4-BE49-F238E27FC236}">
                <a16:creationId xmlns:a16="http://schemas.microsoft.com/office/drawing/2014/main" id="{A1A31660-BE51-45C5-8EF9-91BBC03C3EB6}"/>
              </a:ext>
            </a:extLst>
          </p:cNvPr>
          <p:cNvSpPr>
            <a:spLocks noGrp="1"/>
          </p:cNvSpPr>
          <p:nvPr>
            <p:ph idx="1"/>
          </p:nvPr>
        </p:nvSpPr>
        <p:spPr/>
        <p:txBody>
          <a:bodyPr/>
          <a:lstStyle/>
          <a:p>
            <a:r>
              <a:rPr lang="en-US" b="0" i="0" dirty="0">
                <a:solidFill>
                  <a:srgbClr val="000000"/>
                </a:solidFill>
                <a:effectLst/>
                <a:latin typeface="-apple-system"/>
              </a:rPr>
              <a:t>Krishnan, P., &amp; Chowdhury, S. (2014). </a:t>
            </a:r>
            <a:r>
              <a:rPr lang="en-US" b="0" i="1" dirty="0">
                <a:solidFill>
                  <a:srgbClr val="000000"/>
                </a:solidFill>
                <a:effectLst/>
                <a:latin typeface="-apple-system"/>
              </a:rPr>
              <a:t>“White cerebellum” sign - A dark prognosticator. Journal of Neurosciences in Rural Practice, 5(4), 433.</a:t>
            </a:r>
            <a:r>
              <a:rPr lang="en-US" b="0" i="0" dirty="0">
                <a:solidFill>
                  <a:srgbClr val="000000"/>
                </a:solidFill>
                <a:effectLst/>
                <a:latin typeface="-apple-system"/>
              </a:rPr>
              <a:t> doi:10.4103/0976-3147.140015 </a:t>
            </a:r>
            <a:endParaRPr lang="vi-VN" b="0" i="0" dirty="0">
              <a:solidFill>
                <a:srgbClr val="000000"/>
              </a:solidFill>
              <a:effectLst/>
              <a:latin typeface="-apple-system"/>
            </a:endParaRPr>
          </a:p>
          <a:p>
            <a:r>
              <a:rPr lang="en-US" dirty="0" err="1"/>
              <a:t>Dwarakanath</a:t>
            </a:r>
            <a:r>
              <a:rPr lang="en-US" dirty="0"/>
              <a:t> S, Bansal A, </a:t>
            </a:r>
            <a:r>
              <a:rPr lang="en-US" dirty="0" err="1"/>
              <a:t>Rudrappa</a:t>
            </a:r>
            <a:r>
              <a:rPr lang="en-US" dirty="0"/>
              <a:t> S, Gopal S, </a:t>
            </a:r>
            <a:r>
              <a:rPr lang="en-US" dirty="0" err="1"/>
              <a:t>Venkatramana</a:t>
            </a:r>
            <a:r>
              <a:rPr lang="en-US" dirty="0"/>
              <a:t> NK. White cerebellum sign - A case report and review of literature. </a:t>
            </a:r>
            <a:r>
              <a:rPr lang="en-US" i="1" dirty="0"/>
              <a:t>J </a:t>
            </a:r>
            <a:r>
              <a:rPr lang="en-US" i="1" dirty="0" err="1"/>
              <a:t>Pediatr</a:t>
            </a:r>
            <a:r>
              <a:rPr lang="en-US" i="1" dirty="0"/>
              <a:t> </a:t>
            </a:r>
            <a:r>
              <a:rPr lang="en-US" i="1" dirty="0" err="1"/>
              <a:t>Neurosci</a:t>
            </a:r>
            <a:r>
              <a:rPr lang="en-US" i="1" dirty="0"/>
              <a:t>.</a:t>
            </a:r>
            <a:r>
              <a:rPr lang="en-US" dirty="0"/>
              <a:t> 2006;1:22–3. [</a:t>
            </a:r>
            <a:r>
              <a:rPr lang="en-US" dirty="0">
                <a:hlinkClick r:id="rId2"/>
              </a:rPr>
              <a:t>Google Scholar</a:t>
            </a:r>
            <a:r>
              <a:rPr lang="en-US" dirty="0"/>
              <a:t>]</a:t>
            </a:r>
          </a:p>
          <a:p>
            <a:r>
              <a:rPr lang="en-US" dirty="0"/>
              <a:t>Malik V, Murthy TV, Raj V, Vyas S, Mehar US. </a:t>
            </a:r>
            <a:r>
              <a:rPr lang="en-US" i="1" dirty="0"/>
              <a:t>‘White Cerebellar Sign’ in Immediate Post-Partum Period.</a:t>
            </a:r>
            <a:r>
              <a:rPr lang="en-US" dirty="0"/>
              <a:t> [Last accessed on 2014 Feb 10]. Available from: </a:t>
            </a:r>
            <a:r>
              <a:rPr lang="en-US" dirty="0">
                <a:hlinkClick r:id="rId3"/>
              </a:rPr>
              <a:t>http://www.dx.doi.org/10.1016/j.mjafi.2013.10.018</a:t>
            </a:r>
            <a:r>
              <a:rPr lang="en-US" dirty="0"/>
              <a:t> .</a:t>
            </a:r>
          </a:p>
          <a:p>
            <a:endParaRPr lang="en-US" dirty="0"/>
          </a:p>
        </p:txBody>
      </p:sp>
    </p:spTree>
    <p:extLst>
      <p:ext uri="{BB962C8B-B14F-4D97-AF65-F5344CB8AC3E}">
        <p14:creationId xmlns:p14="http://schemas.microsoft.com/office/powerpoint/2010/main" val="2630334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D90581F0-3796-41DF-8085-CC914D0E3FE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7F0F109-B131-46FA-9BA1-674DA8D034C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Cảm ơn Thầy và các bạn đã lắng nghe</a:t>
            </a:r>
          </a:p>
        </p:txBody>
      </p:sp>
      <p:sp>
        <p:nvSpPr>
          <p:cNvPr id="4" name="Slide Number Placeholder 3">
            <a:extLst>
              <a:ext uri="{FF2B5EF4-FFF2-40B4-BE49-F238E27FC236}">
                <a16:creationId xmlns:a16="http://schemas.microsoft.com/office/drawing/2014/main" id="{86962647-85B7-47DB-8FD3-F8A8EF68B86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81</a:t>
            </a:fld>
            <a:endParaRPr lang="en-US">
              <a:solidFill>
                <a:srgbClr val="FFFFFF"/>
              </a:solidFill>
              <a:latin typeface="Calibri" panose="020F0502020204030204"/>
            </a:endParaRPr>
          </a:p>
        </p:txBody>
      </p:sp>
    </p:spTree>
    <p:extLst>
      <p:ext uri="{BB962C8B-B14F-4D97-AF65-F5344CB8AC3E}">
        <p14:creationId xmlns:p14="http://schemas.microsoft.com/office/powerpoint/2010/main" val="16722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7">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9" name="Freeform: Shape 28">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9">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B5E48E5D-7FBA-4782-BA33-63DB4BF07F69}"/>
              </a:ext>
            </a:extLst>
          </p:cNvPr>
          <p:cNvPicPr>
            <a:picLocks noGrp="1" noChangeAspect="1"/>
          </p:cNvPicPr>
          <p:nvPr>
            <p:ph idx="1"/>
          </p:nvPr>
        </p:nvPicPr>
        <p:blipFill rotWithShape="1">
          <a:blip r:embed="rId2"/>
          <a:srcRect l="19109" t="14191" r="17625" b="8911"/>
          <a:stretch/>
        </p:blipFill>
        <p:spPr>
          <a:xfrm>
            <a:off x="2798189" y="399052"/>
            <a:ext cx="7918338" cy="5398537"/>
          </a:xfrm>
          <a:prstGeom prst="rect">
            <a:avLst/>
          </a:prstGeom>
          <a:ln>
            <a:noFill/>
          </a:ln>
        </p:spPr>
      </p:pic>
      <p:sp>
        <p:nvSpPr>
          <p:cNvPr id="5" name="Slide Number Placeholder 4">
            <a:extLst>
              <a:ext uri="{FF2B5EF4-FFF2-40B4-BE49-F238E27FC236}">
                <a16:creationId xmlns:a16="http://schemas.microsoft.com/office/drawing/2014/main" id="{F366F6A3-04B1-45C0-9304-E568208B780D}"/>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8641604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TotalTime>
  <Words>4971</Words>
  <Application>Microsoft Office PowerPoint</Application>
  <PresentationFormat>Widescreen</PresentationFormat>
  <Paragraphs>435</Paragraphs>
  <Slides>81</Slides>
  <Notes>33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-apple-system</vt:lpstr>
      <vt:lpstr>Arial</vt:lpstr>
      <vt:lpstr>Calibri</vt:lpstr>
      <vt:lpstr>Calibri Light</vt:lpstr>
      <vt:lpstr>Calibri Light (head)</vt:lpstr>
      <vt:lpstr>FacebookEmoji</vt:lpstr>
      <vt:lpstr>Open Sans</vt:lpstr>
      <vt:lpstr>Times New Roman</vt:lpstr>
      <vt:lpstr>office theme</vt:lpstr>
      <vt:lpstr>CT scan trong Chấn thương sọ não</vt:lpstr>
      <vt:lpstr>Nội dung</vt:lpstr>
      <vt:lpstr>PowerPoint Presentation</vt:lpstr>
      <vt:lpstr>I. Giải Phẫu </vt:lpstr>
      <vt:lpstr>I. Giải Phẫu </vt:lpstr>
      <vt:lpstr>1. Giải phẫu</vt:lpstr>
      <vt:lpstr>I. Giải Phẫu</vt:lpstr>
      <vt:lpstr>I. Giải Phẫu</vt:lpstr>
      <vt:lpstr>PowerPoint Presentation</vt:lpstr>
      <vt:lpstr>Máu tụ ngoài màng cứng</vt:lpstr>
      <vt:lpstr>Sự lưu thông dịch não tủy</vt:lpstr>
      <vt:lpstr>Các động mạch của não</vt:lpstr>
      <vt:lpstr>Các ĐM não nhìn ngoài </vt:lpstr>
      <vt:lpstr>Các ĐM não nhìn trong</vt:lpstr>
      <vt:lpstr>Sọ não</vt:lpstr>
      <vt:lpstr>Cửa sổ nhu mô và cửa sổ xương/CT</vt:lpstr>
      <vt:lpstr>Quy trình đọc CT scan trong CTSN</vt:lpstr>
      <vt:lpstr>Đậm độ tia</vt:lpstr>
      <vt:lpstr>Trình tự đọc CT scan đầu</vt:lpstr>
      <vt:lpstr>I. Hành chính</vt:lpstr>
      <vt:lpstr>1. Blood ( Xuất huyết)</vt:lpstr>
      <vt:lpstr>1. Blood</vt:lpstr>
      <vt:lpstr>Cisterns (Bể)</vt:lpstr>
      <vt:lpstr>3. Cisterns (Bể)</vt:lpstr>
      <vt:lpstr>Cisterns (Bể)</vt:lpstr>
      <vt:lpstr>3. Brain (Não)</vt:lpstr>
      <vt:lpstr>4. Ventricles (Não thất)</vt:lpstr>
      <vt:lpstr>5. Bone ( Xương) </vt:lpstr>
      <vt:lpstr>Một số hình ảnh điển hình của chấn thương sọ não</vt:lpstr>
      <vt:lpstr>Tổn thương trong chấn thương sọ não</vt:lpstr>
      <vt:lpstr>PowerPoint Presentation</vt:lpstr>
      <vt:lpstr>Phân loại tổn thương trong  chấn thương sọ não</vt:lpstr>
      <vt:lpstr>Phân loại tổn thương trong  chấn thương sọ não</vt:lpstr>
      <vt:lpstr>Tổn thương hộp sọ Vỡ hộp sọ</vt:lpstr>
      <vt:lpstr>Tổn thương hộp sọ Vỡ hộp sọ</vt:lpstr>
      <vt:lpstr>Tổn thương hộp sọ Vỡ hộp sọ</vt:lpstr>
      <vt:lpstr>Tổn thương hộp sọ Vỡ hộp sọ</vt:lpstr>
      <vt:lpstr>Tổn thương hộp sọ Vỡ hộp sọ</vt:lpstr>
      <vt:lpstr>Tổn thương hộp sọ Vỡ hộp sọ</vt:lpstr>
      <vt:lpstr>Tổn thương ngoài trục Tụ máu ngoài màng cứng</vt:lpstr>
      <vt:lpstr>Tổn thương ngoài trục Tụ máu ngoài màng cứng</vt:lpstr>
      <vt:lpstr>Tổn thương ngoài trục Tụ máu ngoài màng cứng</vt:lpstr>
      <vt:lpstr>Tổn thương ngoài trục Tụ máu ngoài màng cứng</vt:lpstr>
      <vt:lpstr>Tổn thương ngoài trục Tụ máu ngoài màng cứng</vt:lpstr>
      <vt:lpstr>Tổn thương ngoài trục Tụ máu dưới màng cứng</vt:lpstr>
      <vt:lpstr>Phân biệt giữa tụ máu ngoài màng cứng và tụ máu dưới màng cứng</vt:lpstr>
      <vt:lpstr>Tổn thương ngoài trục Tụ máu dưới màng cứng</vt:lpstr>
      <vt:lpstr>Tổn thương ngoài trục Tụ máu dưới màng cứng</vt:lpstr>
      <vt:lpstr>Tổn thương ngoài trục Tụ máu dưới màng cứng</vt:lpstr>
      <vt:lpstr>Tổn thương ngoài trục Tụ máu dưới màng cứng</vt:lpstr>
      <vt:lpstr>Tổn thương ngoài trục Xuất huyết khoang dưới nhện</vt:lpstr>
      <vt:lpstr>Tổn thương ngoài trục Xuất huyết khoang dưới nhện</vt:lpstr>
      <vt:lpstr>Tổn thương ngoài trục Xuất huyết khoang dưới nhện</vt:lpstr>
      <vt:lpstr>Tổn thương ngoài trục Xuất huyết khoang dưới nhện</vt:lpstr>
      <vt:lpstr>Tổn thương ngoài trục Xuất huyết khoang dưới nhện</vt:lpstr>
      <vt:lpstr>Tổn thương ngoài trục Xuất huyết khoang dưới nhện</vt:lpstr>
      <vt:lpstr>Tổn thương trong trục Máu tụ trong não</vt:lpstr>
      <vt:lpstr>Tổn thương trong trục Dập não</vt:lpstr>
      <vt:lpstr>Tổn thương trong trục Dập não</vt:lpstr>
      <vt:lpstr>Tổn thương trong trục Tổn thương trục lan tỏa</vt:lpstr>
      <vt:lpstr>Tổn thương trong trục Tổn thương trục lan tỏa</vt:lpstr>
      <vt:lpstr>Tổn thương trong trục Tổn thương trục lan tỏa</vt:lpstr>
      <vt:lpstr>Tổn thương thứ phát Thoát vị não</vt:lpstr>
      <vt:lpstr>Tổn thương thứ phát Thoát vị não</vt:lpstr>
      <vt:lpstr>Tổn thương thứ phát Thoát vị não</vt:lpstr>
      <vt:lpstr>Tổn thương thứ phát Phù não</vt:lpstr>
      <vt:lpstr>Tổn thương thứ phát Phù não</vt:lpstr>
      <vt:lpstr>Một số tình huống lâm sàng</vt:lpstr>
      <vt:lpstr>Tình huống 1: Chấn thương sọ não sau tai nạn</vt:lpstr>
      <vt:lpstr>Tình huống 2: Dập não</vt:lpstr>
      <vt:lpstr>Phù não không do CTSN</vt:lpstr>
      <vt:lpstr>Phù não không do CTSN</vt:lpstr>
      <vt:lpstr>Case 3: CTSN nặng</vt:lpstr>
      <vt:lpstr>Case 4: Tổn thương sợi trục lan tỏa</vt:lpstr>
      <vt:lpstr>Case 5: “Dấu tiểu não trắng” – Tiên lượng ảm đạm</vt:lpstr>
      <vt:lpstr>Tiểu não trắng </vt:lpstr>
      <vt:lpstr>Tài liệu tham khảo</vt:lpstr>
      <vt:lpstr>Tài liệu tham khảo</vt:lpstr>
      <vt:lpstr>Tài liệu tham khảo</vt:lpstr>
      <vt:lpstr>Tài liệu tham khảo</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HOANG</dc:creator>
  <cp:lastModifiedBy>Phan Phước Minh Hoàng</cp:lastModifiedBy>
  <cp:revision>322</cp:revision>
  <dcterms:created xsi:type="dcterms:W3CDTF">2021-06-07T11:27:30Z</dcterms:created>
  <dcterms:modified xsi:type="dcterms:W3CDTF">2021-06-08T00:14:50Z</dcterms:modified>
</cp:coreProperties>
</file>